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3"/>
  </p:notesMasterIdLst>
  <p:handoutMasterIdLst>
    <p:handoutMasterId r:id="rId14"/>
  </p:handoutMasterIdLst>
  <p:sldIdLst>
    <p:sldId id="256" r:id="rId2"/>
    <p:sldId id="271" r:id="rId3"/>
    <p:sldId id="283" r:id="rId4"/>
    <p:sldId id="285" r:id="rId5"/>
    <p:sldId id="281" r:id="rId6"/>
    <p:sldId id="282" r:id="rId7"/>
    <p:sldId id="286" r:id="rId8"/>
    <p:sldId id="279" r:id="rId9"/>
    <p:sldId id="284" r:id="rId10"/>
    <p:sldId id="287" r:id="rId11"/>
    <p:sldId id="280" r:id="rId1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p:normalViewPr>
  <p:slideViewPr>
    <p:cSldViewPr snapToGrid="0">
      <p:cViewPr varScale="1">
        <p:scale>
          <a:sx n="76" d="100"/>
          <a:sy n="76" d="100"/>
        </p:scale>
        <p:origin x="3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3529C8C-ACBD-4CDC-BA8E-5B7F5EB4EE2E}" type="datetimeFigureOut">
              <a:rPr lang="en-GB" smtClean="0"/>
              <a:t>12/07/2022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3CF724-8DD5-4D74-815B-248EEEC453FD}" type="slidenum">
              <a:rPr lang="en-GB" smtClean="0"/>
              <a:t>‹#›</a:t>
            </a:fld>
            <a:endParaRPr lang="en-GB"/>
          </a:p>
        </p:txBody>
      </p:sp>
    </p:spTree>
    <p:extLst>
      <p:ext uri="{BB962C8B-B14F-4D97-AF65-F5344CB8AC3E}">
        <p14:creationId xmlns:p14="http://schemas.microsoft.com/office/powerpoint/2010/main" val="414951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21F5484-C709-ED47-91E0-0D8008C21A2E}" type="datetimeFigureOut">
              <a:rPr lang="en-US" smtClean="0"/>
              <a:t>7/12/2022</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D48424-E408-1A46-90BC-8A2C5B0BBD3C}" type="slidenum">
              <a:rPr lang="en-US" smtClean="0"/>
              <a:t>‹#›</a:t>
            </a:fld>
            <a:endParaRPr lang="en-US"/>
          </a:p>
        </p:txBody>
      </p:sp>
    </p:spTree>
    <p:extLst>
      <p:ext uri="{BB962C8B-B14F-4D97-AF65-F5344CB8AC3E}">
        <p14:creationId xmlns:p14="http://schemas.microsoft.com/office/powerpoint/2010/main" val="51966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1"/>
            <a:ext cx="6877353"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0636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43139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856102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66064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462309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491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621237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1498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42855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171488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653679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8611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72265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80913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391379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712567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7354"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7/12/2022</a:t>
            </a:fld>
            <a:endParaRPr lang="en-US" dirty="0"/>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0588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ransition spd="slow">
    <p:wipe/>
  </p:transition>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enquiry@suttonparkprimary.co.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hoolwearsolutions.com/product-category/our-schools/sutton-park-primary-schoo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mailto:enquiry@suttonparkprimary.co.uk"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hyperlink" Target="mailto:enquiry@suttonparkprimary.co.uk"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852" y="6643779"/>
            <a:ext cx="5419063" cy="926045"/>
          </a:xfrm>
        </p:spPr>
        <p:txBody>
          <a:bodyPr/>
          <a:lstStyle/>
          <a:p>
            <a:pPr algn="ctr"/>
            <a:r>
              <a:rPr lang="en-GB" sz="6000" b="1" dirty="0">
                <a:solidFill>
                  <a:schemeClr val="tx1"/>
                </a:solidFill>
                <a:latin typeface="Arial" panose="020B0604020202020204" pitchFamily="34" charset="0"/>
                <a:cs typeface="Arial" panose="020B0604020202020204" pitchFamily="34" charset="0"/>
              </a:rPr>
              <a:t>September 2022 </a:t>
            </a:r>
            <a:br>
              <a:rPr lang="en-GB" sz="6000" b="1" dirty="0">
                <a:solidFill>
                  <a:schemeClr val="tx1"/>
                </a:solidFill>
                <a:latin typeface="Arial" panose="020B0604020202020204" pitchFamily="34" charset="0"/>
                <a:cs typeface="Arial" panose="020B0604020202020204" pitchFamily="34" charset="0"/>
              </a:rPr>
            </a:br>
            <a:r>
              <a:rPr lang="en-GB" sz="4800" dirty="0">
                <a:solidFill>
                  <a:schemeClr val="tx1"/>
                </a:solidFill>
                <a:latin typeface="Arial" panose="020B0604020202020204" pitchFamily="34" charset="0"/>
                <a:cs typeface="Arial" panose="020B0604020202020204" pitchFamily="34" charset="0"/>
              </a:rPr>
              <a:t>The new academic year</a:t>
            </a:r>
            <a:br>
              <a:rPr lang="en-GB" sz="3713" dirty="0">
                <a:solidFill>
                  <a:schemeClr val="tx1"/>
                </a:solidFill>
                <a:latin typeface="Letter-join Plus 6" panose="02000505000000020003" pitchFamily="50" charset="0"/>
              </a:rPr>
            </a:br>
            <a:br>
              <a:rPr lang="en-GB" sz="3713" dirty="0">
                <a:solidFill>
                  <a:schemeClr val="tx1"/>
                </a:solidFill>
                <a:latin typeface="Letter-join Plus 6" panose="02000505000000020003" pitchFamily="50" charset="0"/>
              </a:rPr>
            </a:br>
            <a:endParaRPr lang="en-GB" sz="3713" dirty="0">
              <a:solidFill>
                <a:schemeClr val="tx1"/>
              </a:solidFill>
              <a:latin typeface="Letter-join Plus 6" panose="02000505000000020003" pitchFamily="50" charset="0"/>
            </a:endParaRPr>
          </a:p>
        </p:txBody>
      </p:sp>
      <p:sp>
        <p:nvSpPr>
          <p:cNvPr id="4" name="Subtitle 3"/>
          <p:cNvSpPr>
            <a:spLocks noGrp="1"/>
          </p:cNvSpPr>
          <p:nvPr>
            <p:ph type="subTitle" idx="1"/>
          </p:nvPr>
        </p:nvSpPr>
        <p:spPr>
          <a:xfrm>
            <a:off x="1104933" y="7106802"/>
            <a:ext cx="4368902" cy="617006"/>
          </a:xfrm>
        </p:spPr>
        <p:txBody>
          <a:bodyPr>
            <a:noAutofit/>
          </a:bodyPr>
          <a:lstStyle/>
          <a:p>
            <a:pPr algn="ctr"/>
            <a:r>
              <a:rPr lang="en-GB" sz="3600" dirty="0">
                <a:solidFill>
                  <a:srgbClr val="7030A0"/>
                </a:solidFill>
                <a:latin typeface="Arial" panose="020B0604020202020204" pitchFamily="34" charset="0"/>
                <a:cs typeface="Arial" panose="020B0604020202020204" pitchFamily="34" charset="0"/>
              </a:rPr>
              <a:t>Information for parents and pupils</a:t>
            </a:r>
          </a:p>
        </p:txBody>
      </p:sp>
      <p:sp>
        <p:nvSpPr>
          <p:cNvPr id="3" name="Text Box 6">
            <a:extLst>
              <a:ext uri="{FF2B5EF4-FFF2-40B4-BE49-F238E27FC236}">
                <a16:creationId xmlns:a16="http://schemas.microsoft.com/office/drawing/2014/main" id="{6C3AC83A-9606-4EB5-84FE-E305B7FF5E78}"/>
              </a:ext>
            </a:extLst>
          </p:cNvPr>
          <p:cNvSpPr txBox="1">
            <a:spLocks noChangeArrowheads="1"/>
          </p:cNvSpPr>
          <p:nvPr/>
        </p:nvSpPr>
        <p:spPr bwMode="auto">
          <a:xfrm>
            <a:off x="107412" y="9535912"/>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6" name="Picture 5" descr="A close up of a sign&#10;&#10;Description automatically generated">
            <a:extLst>
              <a:ext uri="{FF2B5EF4-FFF2-40B4-BE49-F238E27FC236}">
                <a16:creationId xmlns:a16="http://schemas.microsoft.com/office/drawing/2014/main" id="{363DD380-34AA-451C-A7A0-A234B627C6BB}"/>
              </a:ext>
            </a:extLst>
          </p:cNvPr>
          <p:cNvPicPr>
            <a:picLocks noChangeAspect="1"/>
          </p:cNvPicPr>
          <p:nvPr/>
        </p:nvPicPr>
        <p:blipFill>
          <a:blip r:embed="rId2"/>
          <a:stretch>
            <a:fillRect/>
          </a:stretch>
        </p:blipFill>
        <p:spPr>
          <a:xfrm>
            <a:off x="2239626" y="260592"/>
            <a:ext cx="1865191" cy="1865191"/>
          </a:xfrm>
          <a:prstGeom prst="rect">
            <a:avLst/>
          </a:prstGeom>
        </p:spPr>
      </p:pic>
    </p:spTree>
    <p:extLst>
      <p:ext uri="{BB962C8B-B14F-4D97-AF65-F5344CB8AC3E}">
        <p14:creationId xmlns:p14="http://schemas.microsoft.com/office/powerpoint/2010/main" val="37400228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85EC14-4FF5-C5CA-91EB-9033C4EDA0A8}"/>
              </a:ext>
            </a:extLst>
          </p:cNvPr>
          <p:cNvGraphicFramePr>
            <a:graphicFrameLocks noGrp="1"/>
          </p:cNvGraphicFramePr>
          <p:nvPr>
            <p:extLst>
              <p:ext uri="{D42A27DB-BD31-4B8C-83A1-F6EECF244321}">
                <p14:modId xmlns:p14="http://schemas.microsoft.com/office/powerpoint/2010/main" val="307361291"/>
              </p:ext>
            </p:extLst>
          </p:nvPr>
        </p:nvGraphicFramePr>
        <p:xfrm>
          <a:off x="603663" y="3027679"/>
          <a:ext cx="5478562" cy="6679005"/>
        </p:xfrm>
        <a:graphic>
          <a:graphicData uri="http://schemas.openxmlformats.org/drawingml/2006/table">
            <a:tbl>
              <a:tblPr firstRow="1" firstCol="1" bandRow="1"/>
              <a:tblGrid>
                <a:gridCol w="1260133">
                  <a:extLst>
                    <a:ext uri="{9D8B030D-6E8A-4147-A177-3AD203B41FA5}">
                      <a16:colId xmlns:a16="http://schemas.microsoft.com/office/drawing/2014/main" val="2417854363"/>
                    </a:ext>
                  </a:extLst>
                </a:gridCol>
                <a:gridCol w="1411033">
                  <a:extLst>
                    <a:ext uri="{9D8B030D-6E8A-4147-A177-3AD203B41FA5}">
                      <a16:colId xmlns:a16="http://schemas.microsoft.com/office/drawing/2014/main" val="4195908519"/>
                    </a:ext>
                  </a:extLst>
                </a:gridCol>
                <a:gridCol w="2807396">
                  <a:extLst>
                    <a:ext uri="{9D8B030D-6E8A-4147-A177-3AD203B41FA5}">
                      <a16:colId xmlns:a16="http://schemas.microsoft.com/office/drawing/2014/main" val="2159443683"/>
                    </a:ext>
                  </a:extLst>
                </a:gridCol>
              </a:tblGrid>
              <a:tr h="341624">
                <a:tc gridSpan="3">
                  <a:txBody>
                    <a:bodyPr/>
                    <a:lstStyle/>
                    <a:p>
                      <a:pPr algn="ctr">
                        <a:lnSpc>
                          <a:spcPct val="107000"/>
                        </a:lnSpc>
                        <a:spcAft>
                          <a:spcPts val="80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TERM DATES FOR ACADEMIC YEAR 2022-2023</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9669103"/>
                  </a:ext>
                </a:extLst>
              </a:tr>
              <a:tr h="239404">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TERM:</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0"/>
                        </a:spcAft>
                      </a:pPr>
                      <a:r>
                        <a:rPr lang="en-GB" sz="9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DATES:</a:t>
                      </a:r>
                    </a:p>
                    <a:p>
                      <a:pPr algn="ctr">
                        <a:lnSpc>
                          <a:spcPct val="107000"/>
                        </a:lnSpc>
                        <a:spcAft>
                          <a:spcPts val="80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GB" sz="9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ADDITIONAL INFORMATION:</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14145796"/>
                  </a:ext>
                </a:extLst>
              </a:tr>
              <a:tr h="385279">
                <a:tc rowSpan="5">
                  <a:txBody>
                    <a:bodyPr/>
                    <a:lstStyle/>
                    <a:p>
                      <a:pPr algn="ctr">
                        <a:lnSpc>
                          <a:spcPct val="107000"/>
                        </a:lnSpc>
                        <a:spcAft>
                          <a:spcPts val="800"/>
                        </a:spcAft>
                      </a:pPr>
                      <a:r>
                        <a:rPr lang="en-GB" sz="10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AUTUMN</a:t>
                      </a:r>
                      <a:endParaRPr lang="en-GB" sz="105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Wednesday 7</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September </a:t>
                      </a:r>
                      <a:endParaRPr lang="en-GB" sz="900" dirty="0">
                        <a:solidFill>
                          <a:srgbClr val="92D050"/>
                        </a:solidFill>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opens to all pupils from Reception to Y6 (8:45am)</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538974"/>
                  </a:ext>
                </a:extLst>
              </a:tr>
              <a:tr h="39098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Friday 21</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st</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October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1.1 finishes. School closes for half term at 1pm </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(Friday club provision is on for those who need it)</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9348115"/>
                  </a:ext>
                </a:extLst>
              </a:tr>
              <a:tr h="38527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Monday 31</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st</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October</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Teacher training day</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closed to all pupils</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153249"/>
                  </a:ext>
                </a:extLst>
              </a:tr>
              <a:tr h="456302">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Tuesday 1</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st</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November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reopens to pupils</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1.2 begins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9458787"/>
                  </a:ext>
                </a:extLst>
              </a:tr>
              <a:tr h="456302">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Friday 16</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December</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1.2 ends. School closes for Christmas holidays to all pupils at 1pm (No Friday Club provision)</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5005995"/>
                  </a:ext>
                </a:extLst>
              </a:tr>
              <a:tr h="362233">
                <a:tc rowSpan="5">
                  <a:txBody>
                    <a:bodyPr/>
                    <a:lstStyle/>
                    <a:p>
                      <a:pPr algn="ctr">
                        <a:lnSpc>
                          <a:spcPct val="107000"/>
                        </a:lnSpc>
                        <a:spcAft>
                          <a:spcPts val="800"/>
                        </a:spcAft>
                      </a:pPr>
                      <a:r>
                        <a:rPr lang="en-GB" sz="10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SPRING</a:t>
                      </a:r>
                      <a:endParaRPr lang="en-GB" sz="105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Tuesday 3</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rd</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January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Teacher training day</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closed to all pupils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3511667"/>
                  </a:ext>
                </a:extLst>
              </a:tr>
              <a:tr h="327770">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Wednesday 4</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January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reopens to pupils</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2.1 begins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3085149"/>
                  </a:ext>
                </a:extLst>
              </a:tr>
              <a:tr h="327770">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Friday 17</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February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2.1 finishes. School closes for half term at 1pm </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(Friday club provision is on for those who need it)</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8859900"/>
                  </a:ext>
                </a:extLst>
              </a:tr>
              <a:tr h="39098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Monday 27</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February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reopens to pupils</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2.2 begins</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3887707"/>
                  </a:ext>
                </a:extLst>
              </a:tr>
              <a:tr h="39098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Friday 31</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st</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March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cs typeface="Arial" panose="020B0604020202020204" pitchFamily="34" charset="0"/>
                        </a:rPr>
                        <a:t>Term 2.2 ends. School closes for Easter holidays to all pupils at 1pm (No Friday Club provision)</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563206"/>
                  </a:ext>
                </a:extLst>
              </a:tr>
              <a:tr h="268811">
                <a:tc rowSpan="6">
                  <a:txBody>
                    <a:bodyPr/>
                    <a:lstStyle/>
                    <a:p>
                      <a:pPr algn="ctr">
                        <a:lnSpc>
                          <a:spcPct val="107000"/>
                        </a:lnSpc>
                        <a:spcAft>
                          <a:spcPts val="800"/>
                        </a:spcAft>
                      </a:pPr>
                      <a:r>
                        <a:rPr lang="en-GB" sz="105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SUMMER</a:t>
                      </a:r>
                      <a:endParaRPr lang="en-GB" sz="105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Monday 17</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April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reopens to pupils</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3.1 begins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5779749"/>
                  </a:ext>
                </a:extLst>
              </a:tr>
              <a:tr h="268811">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Monday 1</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st</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May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Bank holiday – school closed to all pupils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0008523"/>
                  </a:ext>
                </a:extLst>
              </a:tr>
              <a:tr h="268811">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Thursday 4</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May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Teacher training day – school closed to all pupils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4009806"/>
                  </a:ext>
                </a:extLst>
              </a:tr>
              <a:tr h="385279">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Friday 26</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May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3.1 finishes. School closes for half term at 1pm </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(Friday club provision is on for those who need it)</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3543012"/>
                  </a:ext>
                </a:extLst>
              </a:tr>
              <a:tr h="268811">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Monday 5</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th</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June</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School reopens to pupils</a:t>
                      </a:r>
                    </a:p>
                    <a:p>
                      <a:pPr>
                        <a:lnSpc>
                          <a:spcPct val="107000"/>
                        </a:lnSpc>
                        <a:spcAft>
                          <a:spcPts val="0"/>
                        </a:spcAft>
                      </a:pPr>
                      <a:r>
                        <a:rPr lang="en-GB" sz="900" dirty="0">
                          <a:effectLst/>
                          <a:latin typeface="Arial" panose="020B0604020202020204" pitchFamily="34" charset="0"/>
                          <a:ea typeface="Calibri" panose="020F0502020204030204" pitchFamily="34" charset="0"/>
                          <a:cs typeface="Arial" panose="020B0604020202020204" pitchFamily="34" charset="0"/>
                        </a:rPr>
                        <a:t>Term 3.2 begins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4274088"/>
                  </a:ext>
                </a:extLst>
              </a:tr>
              <a:tr h="390989">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Friday 21</a:t>
                      </a:r>
                      <a:r>
                        <a:rPr lang="en-GB" sz="900" b="1" baseline="30000" dirty="0">
                          <a:solidFill>
                            <a:srgbClr val="92D050"/>
                          </a:solidFill>
                          <a:effectLst/>
                          <a:latin typeface="Arial" panose="020B0604020202020204" pitchFamily="34" charset="0"/>
                          <a:ea typeface="Calibri" panose="020F0502020204030204" pitchFamily="34" charset="0"/>
                          <a:cs typeface="Arial" panose="020B0604020202020204" pitchFamily="34" charset="0"/>
                        </a:rPr>
                        <a:t>st</a:t>
                      </a:r>
                      <a:r>
                        <a:rPr lang="en-GB" sz="9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July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cs typeface="Arial" panose="020B0604020202020204" pitchFamily="34" charset="0"/>
                        </a:rPr>
                        <a:t>School closes for pupils for summer holidays at 1pm (No Friday Club provision)</a:t>
                      </a:r>
                    </a:p>
                    <a:p>
                      <a:pPr>
                        <a:lnSpc>
                          <a:spcPct val="107000"/>
                        </a:lnSpc>
                        <a:spcAft>
                          <a:spcPts val="0"/>
                        </a:spcAft>
                      </a:pP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3080035"/>
                  </a:ext>
                </a:extLst>
              </a:tr>
            </a:tbl>
          </a:graphicData>
        </a:graphic>
      </p:graphicFrame>
      <p:sp>
        <p:nvSpPr>
          <p:cNvPr id="3" name="Content Placeholder 2">
            <a:extLst>
              <a:ext uri="{FF2B5EF4-FFF2-40B4-BE49-F238E27FC236}">
                <a16:creationId xmlns:a16="http://schemas.microsoft.com/office/drawing/2014/main" id="{2241CF8F-4DFF-332A-5526-48B960B38EEB}"/>
              </a:ext>
            </a:extLst>
          </p:cNvPr>
          <p:cNvSpPr txBox="1">
            <a:spLocks/>
          </p:cNvSpPr>
          <p:nvPr/>
        </p:nvSpPr>
        <p:spPr>
          <a:xfrm>
            <a:off x="224724" y="111379"/>
            <a:ext cx="5151035" cy="1550216"/>
          </a:xfrm>
          <a:prstGeom prst="rect">
            <a:avLst/>
          </a:prstGeom>
        </p:spPr>
        <p:txBody>
          <a:bodyPr>
            <a:normAutofit fontScale="92500" lnSpcReduction="1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sz="1200" b="1" u="sng" dirty="0">
                <a:solidFill>
                  <a:schemeClr val="accent1"/>
                </a:solidFill>
                <a:latin typeface="Arial" panose="020B0604020202020204" pitchFamily="34" charset="0"/>
                <a:cs typeface="Arial" panose="020B0604020202020204" pitchFamily="34" charset="0"/>
                <a:sym typeface="Wingdings" panose="05000000000000000000" pitchFamily="2" charset="2"/>
              </a:rPr>
              <a:t>Academic Year Calendar Dates:</a:t>
            </a:r>
          </a:p>
          <a:p>
            <a:pPr marL="0" indent="0">
              <a:buFont typeface="Wingdings 3" charset="2"/>
              <a:buNone/>
            </a:pPr>
            <a:r>
              <a:rPr lang="en-GB" sz="1200" dirty="0">
                <a:solidFill>
                  <a:schemeClr val="tx1"/>
                </a:solidFill>
                <a:latin typeface="Arial" panose="020B0604020202020204" pitchFamily="34" charset="0"/>
                <a:cs typeface="Arial" panose="020B0604020202020204" pitchFamily="34" charset="0"/>
                <a:sym typeface="Wingdings" panose="05000000000000000000" pitchFamily="2" charset="2"/>
              </a:rPr>
              <a:t>The main school calendar dates for next academic year are shown in the table below. These clearly identify planned teacher training dates, term start dates and end dates too. Any necessary amendments or additions will always be communicated with parents as quickly as possible to minimise disruption to commitments such as work and childcare.</a:t>
            </a:r>
          </a:p>
          <a:p>
            <a:pPr marL="0" indent="0">
              <a:buFont typeface="Wingdings 3" charset="2"/>
              <a:buNone/>
            </a:pPr>
            <a:r>
              <a:rPr lang="en-GB" sz="1200" dirty="0">
                <a:solidFill>
                  <a:schemeClr val="tx1"/>
                </a:solidFill>
                <a:latin typeface="Arial" panose="020B0604020202020204" pitchFamily="34" charset="0"/>
                <a:cs typeface="Arial" panose="020B0604020202020204" pitchFamily="34" charset="0"/>
                <a:sym typeface="Wingdings" panose="05000000000000000000" pitchFamily="2" charset="2"/>
              </a:rPr>
              <a:t>A more detailed calendar overview which includes school events, celebrations and parent events will be sent out in September.</a:t>
            </a:r>
          </a:p>
          <a:p>
            <a:pPr marL="0" indent="0">
              <a:buFont typeface="Wingdings 3" charset="2"/>
              <a:buNone/>
            </a:pPr>
            <a:endParaRPr lang="en-GB" dirty="0">
              <a:solidFill>
                <a:schemeClr val="tx2"/>
              </a:solidFill>
              <a:latin typeface="Letter-join Plus 6" panose="02000505000000020003" pitchFamily="50" charset="0"/>
              <a:sym typeface="Wingdings" panose="05000000000000000000" pitchFamily="2" charset="2"/>
            </a:endParaRPr>
          </a:p>
          <a:p>
            <a:pPr marL="0" indent="0">
              <a:buFont typeface="Wingdings 3" charset="2"/>
              <a:buNone/>
            </a:pPr>
            <a:endParaRPr lang="en-GB" sz="1125" dirty="0">
              <a:latin typeface="Letter-join Plus 6" panose="02000505000000020003" pitchFamily="50" charset="0"/>
              <a:sym typeface="Wingdings" panose="05000000000000000000" pitchFamily="2" charset="2"/>
            </a:endParaRPr>
          </a:p>
          <a:p>
            <a:pPr marL="0" indent="0">
              <a:buFont typeface="Wingdings 3" charset="2"/>
              <a:buNone/>
            </a:pPr>
            <a:endParaRPr lang="en-GB" sz="1125" dirty="0">
              <a:solidFill>
                <a:srgbClr val="7030A0"/>
              </a:solidFill>
              <a:latin typeface="Letter-join Plus 6" panose="02000505000000020003" pitchFamily="50" charset="0"/>
            </a:endParaRPr>
          </a:p>
        </p:txBody>
      </p:sp>
      <p:pic>
        <p:nvPicPr>
          <p:cNvPr id="4" name="Picture 3">
            <a:extLst>
              <a:ext uri="{FF2B5EF4-FFF2-40B4-BE49-F238E27FC236}">
                <a16:creationId xmlns:a16="http://schemas.microsoft.com/office/drawing/2014/main" id="{16AEDFA6-73C1-9038-0F6A-AE8A0FDB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02" y="1822969"/>
            <a:ext cx="3854450" cy="902970"/>
          </a:xfrm>
          <a:prstGeom prst="rect">
            <a:avLst/>
          </a:prstGeom>
        </p:spPr>
      </p:pic>
    </p:spTree>
    <p:extLst>
      <p:ext uri="{BB962C8B-B14F-4D97-AF65-F5344CB8AC3E}">
        <p14:creationId xmlns:p14="http://schemas.microsoft.com/office/powerpoint/2010/main" val="3064446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6C3AC83A-9606-4EB5-84FE-E305B7FF5E78}"/>
              </a:ext>
            </a:extLst>
          </p:cNvPr>
          <p:cNvSpPr txBox="1">
            <a:spLocks noChangeArrowheads="1"/>
          </p:cNvSpPr>
          <p:nvPr/>
        </p:nvSpPr>
        <p:spPr bwMode="auto">
          <a:xfrm rot="5400000">
            <a:off x="4197227" y="8528746"/>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7" name="Picture 6" descr="A close up of a sign&#10;&#10;Description automatically generated">
            <a:extLst>
              <a:ext uri="{FF2B5EF4-FFF2-40B4-BE49-F238E27FC236}">
                <a16:creationId xmlns:a16="http://schemas.microsoft.com/office/drawing/2014/main" id="{1F7A607D-F527-48A1-9863-2C37C3D8B9F3}"/>
              </a:ext>
            </a:extLst>
          </p:cNvPr>
          <p:cNvPicPr>
            <a:picLocks noChangeAspect="1"/>
          </p:cNvPicPr>
          <p:nvPr/>
        </p:nvPicPr>
        <p:blipFill>
          <a:blip r:embed="rId2"/>
          <a:stretch>
            <a:fillRect/>
          </a:stretch>
        </p:blipFill>
        <p:spPr>
          <a:xfrm>
            <a:off x="2392024" y="5192965"/>
            <a:ext cx="1865191" cy="1865191"/>
          </a:xfrm>
          <a:prstGeom prst="rect">
            <a:avLst/>
          </a:prstGeom>
        </p:spPr>
      </p:pic>
      <p:sp>
        <p:nvSpPr>
          <p:cNvPr id="2" name="TextBox 1">
            <a:extLst>
              <a:ext uri="{FF2B5EF4-FFF2-40B4-BE49-F238E27FC236}">
                <a16:creationId xmlns:a16="http://schemas.microsoft.com/office/drawing/2014/main" id="{A7EA52FE-0F1D-4A58-9757-46C81168B40E}"/>
              </a:ext>
            </a:extLst>
          </p:cNvPr>
          <p:cNvSpPr txBox="1"/>
          <p:nvPr/>
        </p:nvSpPr>
        <p:spPr>
          <a:xfrm>
            <a:off x="1081758" y="7337084"/>
            <a:ext cx="4485725" cy="230832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Sutton Park Primary School</a:t>
            </a:r>
          </a:p>
          <a:p>
            <a:pPr algn="ctr"/>
            <a:r>
              <a:rPr lang="en-GB" sz="1600" dirty="0">
                <a:latin typeface="Arial" panose="020B0604020202020204" pitchFamily="34" charset="0"/>
                <a:cs typeface="Arial" panose="020B0604020202020204" pitchFamily="34" charset="0"/>
              </a:rPr>
              <a:t>Coppice View Road, </a:t>
            </a:r>
          </a:p>
          <a:p>
            <a:pPr algn="ctr"/>
            <a:r>
              <a:rPr lang="en-GB" sz="1600" dirty="0">
                <a:latin typeface="Arial" panose="020B0604020202020204" pitchFamily="34" charset="0"/>
                <a:cs typeface="Arial" panose="020B0604020202020204" pitchFamily="34" charset="0"/>
              </a:rPr>
              <a:t>Sutton Coldfield</a:t>
            </a:r>
          </a:p>
          <a:p>
            <a:pPr algn="ctr"/>
            <a:r>
              <a:rPr lang="en-GB" sz="1600" dirty="0">
                <a:latin typeface="Arial" panose="020B0604020202020204" pitchFamily="34" charset="0"/>
                <a:cs typeface="Arial" panose="020B0604020202020204" pitchFamily="34" charset="0"/>
              </a:rPr>
              <a:t>B73 6UE</a:t>
            </a:r>
          </a:p>
          <a:p>
            <a:pPr algn="ctr"/>
            <a:r>
              <a:rPr lang="en-GB" sz="1600" dirty="0">
                <a:latin typeface="Arial" panose="020B0604020202020204" pitchFamily="34" charset="0"/>
                <a:cs typeface="Arial" panose="020B0604020202020204" pitchFamily="34" charset="0"/>
              </a:rPr>
              <a:t>Telephone: 0121 464 7355</a:t>
            </a:r>
          </a:p>
          <a:p>
            <a:pPr algn="ctr"/>
            <a:r>
              <a:rPr lang="en-GB" sz="1600" dirty="0">
                <a:latin typeface="Arial" panose="020B0604020202020204" pitchFamily="34" charset="0"/>
                <a:cs typeface="Arial" panose="020B0604020202020204" pitchFamily="34" charset="0"/>
              </a:rPr>
              <a:t>Email: </a:t>
            </a:r>
            <a:r>
              <a:rPr lang="en-GB" sz="1600" dirty="0">
                <a:latin typeface="Arial" panose="020B0604020202020204" pitchFamily="34" charset="0"/>
                <a:cs typeface="Arial" panose="020B0604020202020204" pitchFamily="34" charset="0"/>
                <a:hlinkClick r:id="rId3"/>
              </a:rPr>
              <a:t>enquiry@suttonparkprimary.co.uk</a:t>
            </a: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Follow us on Twitter @Suttonparkpri</a:t>
            </a:r>
          </a:p>
          <a:p>
            <a:pPr algn="ctr"/>
            <a:r>
              <a:rPr lang="en-GB" sz="1600" dirty="0">
                <a:latin typeface="Arial" panose="020B0604020202020204" pitchFamily="34" charset="0"/>
                <a:cs typeface="Arial" panose="020B0604020202020204" pitchFamily="34" charset="0"/>
              </a:rPr>
              <a:t>Website: www.suttonparkprimary.co.uk</a:t>
            </a:r>
          </a:p>
        </p:txBody>
      </p:sp>
    </p:spTree>
    <p:extLst>
      <p:ext uri="{BB962C8B-B14F-4D97-AF65-F5344CB8AC3E}">
        <p14:creationId xmlns:p14="http://schemas.microsoft.com/office/powerpoint/2010/main" val="3896971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4585" y="3473023"/>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Our ‘core values’</a:t>
            </a:r>
          </a:p>
        </p:txBody>
      </p:sp>
      <p:sp>
        <p:nvSpPr>
          <p:cNvPr id="6" name="Content Placeholder 2"/>
          <p:cNvSpPr>
            <a:spLocks noGrp="1"/>
          </p:cNvSpPr>
          <p:nvPr>
            <p:ph idx="1"/>
          </p:nvPr>
        </p:nvSpPr>
        <p:spPr>
          <a:xfrm>
            <a:off x="329576" y="3936046"/>
            <a:ext cx="5037890" cy="3804048"/>
          </a:xfrm>
        </p:spPr>
        <p:txBody>
          <a:bodyPr>
            <a:normAutofit fontScale="25000" lnSpcReduction="20000"/>
          </a:bodyPr>
          <a:lstStyle/>
          <a:p>
            <a:r>
              <a:rPr lang="en-GB" sz="4800" dirty="0">
                <a:latin typeface="Arial" panose="020B0604020202020204" pitchFamily="34" charset="0"/>
                <a:cs typeface="Arial" panose="020B0604020202020204" pitchFamily="34" charset="0"/>
              </a:rPr>
              <a:t>The following three words underpin our hopes and aims for all pupils: </a:t>
            </a:r>
            <a:r>
              <a:rPr lang="en-GB" sz="4800" b="1" dirty="0">
                <a:solidFill>
                  <a:srgbClr val="7030A0"/>
                </a:solidFill>
                <a:latin typeface="Arial" panose="020B0604020202020204" pitchFamily="34" charset="0"/>
                <a:cs typeface="Arial" panose="020B0604020202020204" pitchFamily="34" charset="0"/>
              </a:rPr>
              <a:t>BELIEVE</a:t>
            </a:r>
            <a:r>
              <a:rPr lang="en-GB" sz="4800" b="1" dirty="0">
                <a:latin typeface="Arial" panose="020B0604020202020204" pitchFamily="34" charset="0"/>
                <a:cs typeface="Arial" panose="020B0604020202020204" pitchFamily="34" charset="0"/>
              </a:rPr>
              <a:t>—</a:t>
            </a:r>
            <a:r>
              <a:rPr lang="en-GB" sz="4800" b="1" dirty="0">
                <a:solidFill>
                  <a:srgbClr val="7030A0"/>
                </a:solidFill>
                <a:latin typeface="Arial" panose="020B0604020202020204" pitchFamily="34" charset="0"/>
                <a:cs typeface="Arial" panose="020B0604020202020204" pitchFamily="34" charset="0"/>
              </a:rPr>
              <a:t>INSPIRE</a:t>
            </a:r>
            <a:r>
              <a:rPr lang="en-GB" sz="4800" b="1" dirty="0">
                <a:latin typeface="Arial" panose="020B0604020202020204" pitchFamily="34" charset="0"/>
                <a:cs typeface="Arial" panose="020B0604020202020204" pitchFamily="34" charset="0"/>
              </a:rPr>
              <a:t>—</a:t>
            </a:r>
            <a:r>
              <a:rPr lang="en-GB" sz="4800" b="1" dirty="0">
                <a:solidFill>
                  <a:srgbClr val="7030A0"/>
                </a:solidFill>
                <a:latin typeface="Arial" panose="020B0604020202020204" pitchFamily="34" charset="0"/>
                <a:cs typeface="Arial" panose="020B0604020202020204" pitchFamily="34" charset="0"/>
              </a:rPr>
              <a:t>ACHIEVE</a:t>
            </a:r>
            <a:endParaRPr lang="en-GB" sz="4800" dirty="0">
              <a:solidFill>
                <a:srgbClr val="7030A0"/>
              </a:solidFill>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At Sutton Park Primary School, we strongly </a:t>
            </a:r>
            <a:r>
              <a:rPr lang="en-GB" sz="4800" dirty="0">
                <a:solidFill>
                  <a:srgbClr val="7030A0"/>
                </a:solidFill>
                <a:latin typeface="Arial" panose="020B0604020202020204" pitchFamily="34" charset="0"/>
                <a:cs typeface="Arial" panose="020B0604020202020204" pitchFamily="34" charset="0"/>
              </a:rPr>
              <a:t>believe</a:t>
            </a:r>
            <a:r>
              <a:rPr lang="en-GB" sz="4800" dirty="0">
                <a:latin typeface="Arial" panose="020B0604020202020204" pitchFamily="34" charset="0"/>
                <a:cs typeface="Arial" panose="020B0604020202020204" pitchFamily="34" charset="0"/>
              </a:rPr>
              <a:t> that every child matters. We respect each child in our school for who they are, and we treat them with fairness and honesty. </a:t>
            </a:r>
          </a:p>
          <a:p>
            <a:r>
              <a:rPr lang="en-GB" sz="4800" dirty="0">
                <a:latin typeface="Arial" panose="020B0604020202020204" pitchFamily="34" charset="0"/>
                <a:cs typeface="Arial" panose="020B0604020202020204" pitchFamily="34" charset="0"/>
              </a:rPr>
              <a:t>We provide our pupils with a creative and engaging curriculum that will ensure they have the knowledge and skills they need to set them on the path to becoming lifelong learners. </a:t>
            </a:r>
          </a:p>
          <a:p>
            <a:r>
              <a:rPr lang="en-GB" sz="4800" dirty="0">
                <a:latin typeface="Arial" panose="020B0604020202020204" pitchFamily="34" charset="0"/>
                <a:cs typeface="Arial" panose="020B0604020202020204" pitchFamily="34" charset="0"/>
              </a:rPr>
              <a:t>It is an expectation that in every year group we will provide our children with learning experiences that will enable them to excel in their academic, emotional and social life. </a:t>
            </a:r>
          </a:p>
          <a:p>
            <a:r>
              <a:rPr lang="en-GB" sz="4800" dirty="0">
                <a:latin typeface="Arial" panose="020B0604020202020204" pitchFamily="34" charset="0"/>
                <a:cs typeface="Arial" panose="020B0604020202020204" pitchFamily="34" charset="0"/>
              </a:rPr>
              <a:t>Representation, equality and diversity underpin our curriculum offer. Everyone is welcome in our school; valued for who they are; respected for their beliefs and for their differing cultural heritage. </a:t>
            </a:r>
          </a:p>
          <a:p>
            <a:r>
              <a:rPr lang="en-GB" sz="4800" dirty="0">
                <a:latin typeface="Arial" panose="020B0604020202020204" pitchFamily="34" charset="0"/>
                <a:cs typeface="Arial" panose="020B0604020202020204" pitchFamily="34" charset="0"/>
              </a:rPr>
              <a:t>We have high </a:t>
            </a:r>
            <a:r>
              <a:rPr lang="en-GB" sz="4800" dirty="0">
                <a:solidFill>
                  <a:srgbClr val="7030A0"/>
                </a:solidFill>
                <a:latin typeface="Arial" panose="020B0604020202020204" pitchFamily="34" charset="0"/>
                <a:cs typeface="Arial" panose="020B0604020202020204" pitchFamily="34" charset="0"/>
              </a:rPr>
              <a:t>aspirations</a:t>
            </a:r>
            <a:r>
              <a:rPr lang="en-GB" sz="4800" dirty="0">
                <a:latin typeface="Arial" panose="020B0604020202020204" pitchFamily="34" charset="0"/>
                <a:cs typeface="Arial" panose="020B0604020202020204" pitchFamily="34" charset="0"/>
              </a:rPr>
              <a:t> for every pupil we serve; we will prepare them for life beyond our school, ensuring they can be a successful as possible in their future endeavours.  </a:t>
            </a:r>
          </a:p>
          <a:p>
            <a:r>
              <a:rPr lang="en-GB" sz="4800" dirty="0">
                <a:latin typeface="Arial" panose="020B0604020202020204" pitchFamily="34" charset="0"/>
                <a:cs typeface="Arial" panose="020B0604020202020204" pitchFamily="34" charset="0"/>
              </a:rPr>
              <a:t>It is our hope that our curriculum will pave the way for further education; igniting a love for learning and promoting the huge life-value which education provides. </a:t>
            </a:r>
          </a:p>
          <a:p>
            <a:pPr marL="0" indent="0">
              <a:buNone/>
            </a:pPr>
            <a:endParaRPr lang="en-GB" dirty="0">
              <a:latin typeface="Letter-join Plus 6" panose="02000505000000020003" pitchFamily="50" charset="0"/>
            </a:endParaRPr>
          </a:p>
          <a:p>
            <a:endParaRPr lang="en-GB" dirty="0">
              <a:latin typeface="Letter-join Plus 6" panose="02000505000000020003" pitchFamily="50" charset="0"/>
            </a:endParaRPr>
          </a:p>
        </p:txBody>
      </p:sp>
      <p:pic>
        <p:nvPicPr>
          <p:cNvPr id="2" name="Picture 1" descr="A close up of a sign&#10;&#10;Description automatically generated">
            <a:extLst>
              <a:ext uri="{FF2B5EF4-FFF2-40B4-BE49-F238E27FC236}">
                <a16:creationId xmlns:a16="http://schemas.microsoft.com/office/drawing/2014/main" id="{FAC6F8F4-CFA9-4B27-93B5-B0D0FCF89E18}"/>
              </a:ext>
            </a:extLst>
          </p:cNvPr>
          <p:cNvPicPr>
            <a:picLocks noChangeAspect="1"/>
          </p:cNvPicPr>
          <p:nvPr/>
        </p:nvPicPr>
        <p:blipFill>
          <a:blip r:embed="rId2"/>
          <a:stretch>
            <a:fillRect/>
          </a:stretch>
        </p:blipFill>
        <p:spPr>
          <a:xfrm>
            <a:off x="5741856" y="57803"/>
            <a:ext cx="891559" cy="891559"/>
          </a:xfrm>
          <a:prstGeom prst="rect">
            <a:avLst/>
          </a:prstGeom>
        </p:spPr>
      </p:pic>
      <p:pic>
        <p:nvPicPr>
          <p:cNvPr id="2050" name="Picture 2" descr="curriculum education clipart">
            <a:extLst>
              <a:ext uri="{FF2B5EF4-FFF2-40B4-BE49-F238E27FC236}">
                <a16:creationId xmlns:a16="http://schemas.microsoft.com/office/drawing/2014/main" id="{A4D2BEAE-CF03-4B8E-8EC9-971274CB7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844" y="7824606"/>
            <a:ext cx="2454312" cy="20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itle 1">
            <a:extLst>
              <a:ext uri="{FF2B5EF4-FFF2-40B4-BE49-F238E27FC236}">
                <a16:creationId xmlns:a16="http://schemas.microsoft.com/office/drawing/2014/main" id="{89D67CCA-3ECB-4F44-A1D1-632637975816}"/>
              </a:ext>
            </a:extLst>
          </p:cNvPr>
          <p:cNvSpPr txBox="1">
            <a:spLocks/>
          </p:cNvSpPr>
          <p:nvPr/>
        </p:nvSpPr>
        <p:spPr>
          <a:xfrm>
            <a:off x="224585" y="282290"/>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Looking ahead to September:</a:t>
            </a:r>
          </a:p>
          <a:p>
            <a:endParaRPr lang="en-GB" sz="1800" b="1" u="sng" dirty="0">
              <a:latin typeface="Letter-join Plus 6" panose="02000505000000020003" pitchFamily="50" charset="0"/>
            </a:endParaRPr>
          </a:p>
        </p:txBody>
      </p:sp>
      <p:sp>
        <p:nvSpPr>
          <p:cNvPr id="3" name="TextBox 2">
            <a:extLst>
              <a:ext uri="{FF2B5EF4-FFF2-40B4-BE49-F238E27FC236}">
                <a16:creationId xmlns:a16="http://schemas.microsoft.com/office/drawing/2014/main" id="{31B42AD8-22F0-4775-B07F-0F7323F9F5E4}"/>
              </a:ext>
            </a:extLst>
          </p:cNvPr>
          <p:cNvSpPr txBox="1"/>
          <p:nvPr/>
        </p:nvSpPr>
        <p:spPr>
          <a:xfrm>
            <a:off x="1323179" y="574276"/>
            <a:ext cx="4044287" cy="3000821"/>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Another school year is drawing to a close and what a busy –but what a successful- year it has been! It continues to be a great pleasure to lead our school on its improvement journey and I am excited for the new academic year ahead.</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As a busy working mum myself, I know how important it is to get ahead with preparations for the new academic year. From preparing our children for their new class/teacher, to ordering uniform and other school essentials, to plotting out key diary dates… this information pack has been designed to support you with all of these tasks.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We look forward to working alongside you in the coming year; celebrating your child’s successes and championing them every step of the way! </a:t>
            </a:r>
          </a:p>
          <a:p>
            <a:endParaRPr lang="en-GB" sz="1050" dirty="0">
              <a:latin typeface="Arial" panose="020B0604020202020204" pitchFamily="34" charset="0"/>
              <a:cs typeface="Arial" panose="020B0604020202020204" pitchFamily="34" charset="0"/>
            </a:endParaRPr>
          </a:p>
          <a:p>
            <a:pPr algn="r"/>
            <a:r>
              <a:rPr lang="en-GB" sz="1050" dirty="0">
                <a:latin typeface="Arial" panose="020B0604020202020204" pitchFamily="34" charset="0"/>
                <a:cs typeface="Arial" panose="020B0604020202020204" pitchFamily="34" charset="0"/>
              </a:rPr>
              <a:t>Mrs L Middleton</a:t>
            </a:r>
          </a:p>
          <a:p>
            <a:pPr algn="r"/>
            <a:r>
              <a:rPr lang="en-GB" sz="1050" dirty="0">
                <a:latin typeface="Arial" panose="020B0604020202020204" pitchFamily="34" charset="0"/>
                <a:cs typeface="Arial" panose="020B0604020202020204" pitchFamily="34" charset="0"/>
              </a:rPr>
              <a:t>Head of School</a:t>
            </a:r>
          </a:p>
        </p:txBody>
      </p:sp>
      <p:pic>
        <p:nvPicPr>
          <p:cNvPr id="4" name="Picture 2">
            <a:extLst>
              <a:ext uri="{FF2B5EF4-FFF2-40B4-BE49-F238E27FC236}">
                <a16:creationId xmlns:a16="http://schemas.microsoft.com/office/drawing/2014/main" id="{22A17F60-437D-4587-9F4C-22475A045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10" y="582317"/>
            <a:ext cx="1400175" cy="1866900"/>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205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567" y="160787"/>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Our staff:</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2"/>
          <a:stretch>
            <a:fillRect/>
          </a:stretch>
        </p:blipFill>
        <p:spPr>
          <a:xfrm>
            <a:off x="5811487" y="168189"/>
            <a:ext cx="790315" cy="790315"/>
          </a:xfrm>
          <a:prstGeom prst="rect">
            <a:avLst/>
          </a:prstGeom>
        </p:spPr>
      </p:pic>
      <p:sp>
        <p:nvSpPr>
          <p:cNvPr id="4" name="Rectangle 2">
            <a:extLst>
              <a:ext uri="{FF2B5EF4-FFF2-40B4-BE49-F238E27FC236}">
                <a16:creationId xmlns:a16="http://schemas.microsoft.com/office/drawing/2014/main" id="{8ACFE674-A25A-4FA2-830D-83F7C2B8006E}"/>
              </a:ext>
            </a:extLst>
          </p:cNvPr>
          <p:cNvSpPr>
            <a:spLocks noChangeArrowheads="1"/>
          </p:cNvSpPr>
          <p:nvPr/>
        </p:nvSpPr>
        <p:spPr bwMode="auto">
          <a:xfrm>
            <a:off x="305650" y="4346193"/>
            <a:ext cx="1758237" cy="166199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Mrs </a:t>
            </a:r>
            <a:r>
              <a:rPr lang="en-GB" altLang="en-US" sz="1200" b="1" dirty="0">
                <a:ea typeface="Calibri" panose="020F0502020204030204" pitchFamily="34" charset="0"/>
                <a:cs typeface="Arial" panose="020B0604020202020204" pitchFamily="34" charset="0"/>
              </a:rPr>
              <a:t>Middleton,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ea typeface="Calibri" panose="020F0502020204030204" pitchFamily="34" charset="0"/>
                <a:cs typeface="Arial" panose="020B0604020202020204" pitchFamily="34" charset="0"/>
              </a:rPr>
              <a:t>Head of School</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latin typeface="Letter-join Plus 6" panose="02000505000000020003" pitchFamily="50"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latin typeface="Letter-join Plus 6" panose="02000505000000020003" pitchFamily="50"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b="1" dirty="0">
                <a:latin typeface="Letter-join Plus 6" panose="02000505000000020003" pitchFamily="50" charset="0"/>
                <a:ea typeface="Calibri" panose="020F0502020204030204" pitchFamily="34" charset="0"/>
                <a:cs typeface="Times New Roman" panose="02020603050405020304" pitchFamily="18" charset="0"/>
              </a:rPr>
              <a:t> </a:t>
            </a: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8809F48F-CAD2-4B52-A603-157CEC06B3C2}"/>
              </a:ext>
            </a:extLst>
          </p:cNvPr>
          <p:cNvSpPr>
            <a:spLocks noChangeArrowheads="1"/>
          </p:cNvSpPr>
          <p:nvPr/>
        </p:nvSpPr>
        <p:spPr bwMode="auto">
          <a:xfrm>
            <a:off x="2255541" y="4336267"/>
            <a:ext cx="1758238" cy="16619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Mrs </a:t>
            </a:r>
            <a:r>
              <a:rPr lang="en-GB" altLang="en-US" sz="1200" b="1" dirty="0">
                <a:ea typeface="Calibri" panose="020F0502020204030204" pitchFamily="34" charset="0"/>
                <a:cs typeface="Arial" panose="020B0604020202020204" pitchFamily="34" charset="0"/>
              </a:rPr>
              <a:t>Dunning,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b="1" dirty="0">
                <a:ea typeface="Calibri" panose="020F0502020204030204" pitchFamily="34" charset="0"/>
                <a:cs typeface="Arial" panose="020B0604020202020204" pitchFamily="34" charset="0"/>
              </a:rPr>
              <a:t>Deputy Head Teacher</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latin typeface="Letter-join Plus 6" panose="02000505000000020003" pitchFamily="50"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Letter-join Plus 6" panose="02000505000000020003" pitchFamily="50"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latin typeface="Letter-join Plus 6" panose="02000505000000020003" pitchFamily="50"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7EA39242-A21E-4F30-B656-036727F9CB5A}"/>
              </a:ext>
            </a:extLst>
          </p:cNvPr>
          <p:cNvSpPr>
            <a:spLocks noChangeArrowheads="1"/>
          </p:cNvSpPr>
          <p:nvPr/>
        </p:nvSpPr>
        <p:spPr bwMode="auto">
          <a:xfrm>
            <a:off x="1066309" y="7224794"/>
            <a:ext cx="1995155" cy="1107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Mrs Davis,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Office Manager</a:t>
            </a:r>
            <a:endParaRPr kumimoji="0" lang="en-GB" altLang="en-US"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0218F0BD-DE92-4AAF-BAB3-A5AE2261E19F}"/>
              </a:ext>
            </a:extLst>
          </p:cNvPr>
          <p:cNvSpPr>
            <a:spLocks noChangeArrowheads="1"/>
          </p:cNvSpPr>
          <p:nvPr/>
        </p:nvSpPr>
        <p:spPr bwMode="auto">
          <a:xfrm>
            <a:off x="3088599" y="7224794"/>
            <a:ext cx="1995155"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Mrs Johnson,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Acting Office Manager / Receptionist</a:t>
            </a:r>
            <a:endParaRPr kumimoji="0" lang="en-GB" altLang="en-US"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75EB559A-A35B-46EE-9A16-1DC5DCB76CB7}"/>
              </a:ext>
            </a:extLst>
          </p:cNvPr>
          <p:cNvSpPr>
            <a:spLocks noChangeArrowheads="1"/>
          </p:cNvSpPr>
          <p:nvPr/>
        </p:nvSpPr>
        <p:spPr bwMode="auto">
          <a:xfrm>
            <a:off x="4247717" y="4276943"/>
            <a:ext cx="1672075" cy="17312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Mrs </a:t>
            </a:r>
            <a:r>
              <a:rPr kumimoji="0" lang="en-GB" altLang="en-US" sz="1200" b="1" i="0" u="none" strike="noStrike" cap="none" normalizeH="0" baseline="0" dirty="0" err="1">
                <a:ln>
                  <a:noFill/>
                </a:ln>
                <a:solidFill>
                  <a:schemeClr val="tx1"/>
                </a:solidFill>
                <a:effectLst/>
                <a:ea typeface="Calibri" panose="020F0502020204030204" pitchFamily="34" charset="0"/>
                <a:cs typeface="Arial" panose="020B0604020202020204" pitchFamily="34" charset="0"/>
              </a:rPr>
              <a:t>Runacus</a:t>
            </a: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Lead Practitioner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for Inclusion</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latin typeface="Letter-join Plus 6" panose="02000505000000020003" pitchFamily="50"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500" b="1" dirty="0">
              <a:latin typeface="Letter-join Plus 6" panose="02000505000000020003" pitchFamily="50"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50" b="1" i="0" u="none" strike="noStrike" cap="none" normalizeH="0" baseline="0" dirty="0">
              <a:ln>
                <a:noFill/>
              </a:ln>
              <a:solidFill>
                <a:schemeClr val="tx1"/>
              </a:solidFill>
              <a:effectLst/>
              <a:latin typeface="Letter-join Plus 6" panose="02000505000000020003" pitchFamily="50"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700" b="0" i="0" u="none" strike="noStrike" cap="none" normalizeH="0" baseline="0" dirty="0">
              <a:ln>
                <a:noFill/>
              </a:ln>
              <a:solidFill>
                <a:schemeClr val="tx1"/>
              </a:solidFill>
              <a:effectLst/>
              <a:latin typeface="Letter-join Plus 6" panose="02000505000000020003" pitchFamily="50" charset="0"/>
            </a:endParaRPr>
          </a:p>
        </p:txBody>
      </p:sp>
      <p:pic>
        <p:nvPicPr>
          <p:cNvPr id="1028" name="Picture 4">
            <a:extLst>
              <a:ext uri="{FF2B5EF4-FFF2-40B4-BE49-F238E27FC236}">
                <a16:creationId xmlns:a16="http://schemas.microsoft.com/office/drawing/2014/main" id="{20290266-5902-490F-BF9F-7EBB161309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67" t="7719" r="11414" b="22819"/>
          <a:stretch/>
        </p:blipFill>
        <p:spPr bwMode="auto">
          <a:xfrm>
            <a:off x="2476672" y="4846506"/>
            <a:ext cx="1441315" cy="1661993"/>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213AEC51-BFEC-4846-969B-C28C86C7A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58" y="4800906"/>
            <a:ext cx="1400175" cy="1866900"/>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2B5D12B-E572-4AEC-96DE-DF49061D8C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15" t="5923" r="5230" b="14789"/>
          <a:stretch/>
        </p:blipFill>
        <p:spPr bwMode="auto">
          <a:xfrm>
            <a:off x="3429000" y="7831701"/>
            <a:ext cx="1269189" cy="1494924"/>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0562AA0-2634-4260-A873-3FF3384579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982" t="5923" r="11144" b="21163"/>
          <a:stretch/>
        </p:blipFill>
        <p:spPr bwMode="auto">
          <a:xfrm>
            <a:off x="1428935" y="7788718"/>
            <a:ext cx="1333570" cy="1583494"/>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FA19764-08E5-411D-81EA-B336228E85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777" t="6210" r="11146" b="22332"/>
          <a:stretch/>
        </p:blipFill>
        <p:spPr bwMode="auto">
          <a:xfrm>
            <a:off x="4481657" y="4950306"/>
            <a:ext cx="1204196" cy="15080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547435EF-11A4-436A-8DD9-344B1220728D}"/>
              </a:ext>
            </a:extLst>
          </p:cNvPr>
          <p:cNvSpPr>
            <a:spLocks noGrp="1"/>
          </p:cNvSpPr>
          <p:nvPr>
            <p:ph idx="1"/>
          </p:nvPr>
        </p:nvSpPr>
        <p:spPr>
          <a:xfrm>
            <a:off x="305649" y="886904"/>
            <a:ext cx="5143805" cy="2741896"/>
          </a:xfrm>
        </p:spPr>
        <p:txBody>
          <a:bodyPr>
            <a:normAutofit/>
          </a:bodyPr>
          <a:lstStyle/>
          <a:p>
            <a:pPr marL="0" indent="0">
              <a:buNone/>
            </a:pPr>
            <a:r>
              <a:rPr lang="en-GB" dirty="0">
                <a:latin typeface="Arial" panose="020B0604020202020204" pitchFamily="34" charset="0"/>
                <a:cs typeface="Arial" panose="020B0604020202020204" pitchFamily="34" charset="0"/>
              </a:rPr>
              <a:t>We are lucky to have a fantastic team of staff at Sutton Park Primary. There are several departments and teams who work within school, including: Senior leaders, Pastoral team, Sports team, Teachers, Teaching Assistants, Site and Office support. </a:t>
            </a:r>
          </a:p>
          <a:p>
            <a:pPr marL="0" indent="0">
              <a:buNone/>
            </a:pPr>
            <a:endParaRPr lang="en-GB" sz="5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Below are some photographs of staff who you are likely to meet and encounter irrespective of which year group your child is in.</a:t>
            </a:r>
          </a:p>
          <a:p>
            <a:pPr marL="0" indent="0">
              <a:buNone/>
            </a:pPr>
            <a:endParaRPr lang="en-GB" sz="6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Senior leaders are on gate duty every morning and afternoon during drop off and collection. If you have any queries, please just ask. </a:t>
            </a:r>
          </a:p>
        </p:txBody>
      </p:sp>
    </p:spTree>
    <p:extLst>
      <p:ext uri="{BB962C8B-B14F-4D97-AF65-F5344CB8AC3E}">
        <p14:creationId xmlns:p14="http://schemas.microsoft.com/office/powerpoint/2010/main" val="124730330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567" y="160787"/>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Our staff:</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2"/>
          <a:stretch>
            <a:fillRect/>
          </a:stretch>
        </p:blipFill>
        <p:spPr>
          <a:xfrm>
            <a:off x="5811487" y="168189"/>
            <a:ext cx="790315" cy="790315"/>
          </a:xfrm>
          <a:prstGeom prst="rect">
            <a:avLst/>
          </a:prstGeom>
        </p:spPr>
      </p:pic>
      <p:graphicFrame>
        <p:nvGraphicFramePr>
          <p:cNvPr id="11" name="Table 10">
            <a:extLst>
              <a:ext uri="{FF2B5EF4-FFF2-40B4-BE49-F238E27FC236}">
                <a16:creationId xmlns:a16="http://schemas.microsoft.com/office/drawing/2014/main" id="{6A19752D-A940-8E90-9809-0F0B5C68AC12}"/>
              </a:ext>
            </a:extLst>
          </p:cNvPr>
          <p:cNvGraphicFramePr>
            <a:graphicFrameLocks noGrp="1"/>
          </p:cNvGraphicFramePr>
          <p:nvPr>
            <p:extLst>
              <p:ext uri="{D42A27DB-BD31-4B8C-83A1-F6EECF244321}">
                <p14:modId xmlns:p14="http://schemas.microsoft.com/office/powerpoint/2010/main" val="2600414926"/>
              </p:ext>
            </p:extLst>
          </p:nvPr>
        </p:nvGraphicFramePr>
        <p:xfrm>
          <a:off x="226822" y="1202831"/>
          <a:ext cx="2770344" cy="3786607"/>
        </p:xfrm>
        <a:graphic>
          <a:graphicData uri="http://schemas.openxmlformats.org/drawingml/2006/table">
            <a:tbl>
              <a:tblPr firstRow="1" firstCol="1" bandRow="1"/>
              <a:tblGrid>
                <a:gridCol w="1026008">
                  <a:extLst>
                    <a:ext uri="{9D8B030D-6E8A-4147-A177-3AD203B41FA5}">
                      <a16:colId xmlns:a16="http://schemas.microsoft.com/office/drawing/2014/main" val="812301668"/>
                    </a:ext>
                  </a:extLst>
                </a:gridCol>
                <a:gridCol w="1744336">
                  <a:extLst>
                    <a:ext uri="{9D8B030D-6E8A-4147-A177-3AD203B41FA5}">
                      <a16:colId xmlns:a16="http://schemas.microsoft.com/office/drawing/2014/main" val="423309642"/>
                    </a:ext>
                  </a:extLst>
                </a:gridCol>
              </a:tblGrid>
              <a:tr h="303412">
                <a:tc>
                  <a:txBody>
                    <a:bodyPr/>
                    <a:lstStyle/>
                    <a:p>
                      <a:r>
                        <a:rPr lang="en-GB"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YEAR GROUP:</a:t>
                      </a:r>
                      <a:endParaRPr lang="en-GB"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r>
                        <a:rPr lang="en-GB"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TEACHING STAFF:</a:t>
                      </a:r>
                      <a:endParaRPr lang="en-GB"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19036011"/>
                  </a:ext>
                </a:extLst>
              </a:tr>
              <a:tr h="217022">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Nurture Group:</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Miss Khan</a:t>
                      </a:r>
                      <a:r>
                        <a:rPr lang="en-GB" sz="700" dirty="0">
                          <a:effectLst/>
                          <a:latin typeface="Arial" panose="020B0604020202020204" pitchFamily="34" charset="0"/>
                          <a:ea typeface="Calibri" panose="020F0502020204030204" pitchFamily="34" charset="0"/>
                          <a:cs typeface="Arial" panose="020B0604020202020204" pitchFamily="34" charset="0"/>
                        </a:rPr>
                        <a:t>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622119"/>
                  </a:ext>
                </a:extLst>
              </a:tr>
              <a:tr h="217022">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Nursery:</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Mrs Nicholson</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915212"/>
                  </a:ext>
                </a:extLst>
              </a:tr>
              <a:tr h="325532">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Reception:</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(2 classes)</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Mrs Jones &amp; Mrs Stanley</a:t>
                      </a:r>
                      <a:endParaRPr lang="en-GB" sz="800" dirty="0">
                        <a:effectLst/>
                        <a:latin typeface="Arial" panose="020B0604020202020204" pitchFamily="34" charset="0"/>
                        <a:ea typeface="Calibri" panose="020F0502020204030204" pitchFamily="34" charset="0"/>
                        <a:cs typeface="Arial" panose="020B0604020202020204" pitchFamily="34" charset="0"/>
                      </a:endParaRPr>
                    </a:p>
                    <a:p>
                      <a:r>
                        <a:rPr lang="en-GB" sz="700" b="1" dirty="0">
                          <a:effectLst/>
                          <a:latin typeface="Arial" panose="020B0604020202020204" pitchFamily="34" charset="0"/>
                          <a:ea typeface="Calibri" panose="020F0502020204030204" pitchFamily="34" charset="0"/>
                          <a:cs typeface="Arial" panose="020B0604020202020204" pitchFamily="34" charset="0"/>
                        </a:rPr>
                        <a:t>Mrs Murphy</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114748"/>
                  </a:ext>
                </a:extLst>
              </a:tr>
              <a:tr h="325532">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Year 1:</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(2 classes)</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Miss Painting</a:t>
                      </a:r>
                      <a:endParaRPr lang="en-GB" sz="800" dirty="0">
                        <a:effectLst/>
                        <a:latin typeface="Arial" panose="020B0604020202020204" pitchFamily="34" charset="0"/>
                        <a:ea typeface="Calibri" panose="020F0502020204030204" pitchFamily="34" charset="0"/>
                        <a:cs typeface="Arial" panose="020B0604020202020204" pitchFamily="34" charset="0"/>
                      </a:endParaRPr>
                    </a:p>
                    <a:p>
                      <a:r>
                        <a:rPr lang="en-GB" sz="700" b="1" dirty="0">
                          <a:effectLst/>
                          <a:latin typeface="Arial" panose="020B0604020202020204" pitchFamily="34" charset="0"/>
                          <a:ea typeface="Calibri" panose="020F0502020204030204" pitchFamily="34" charset="0"/>
                          <a:cs typeface="Arial" panose="020B0604020202020204" pitchFamily="34" charset="0"/>
                        </a:rPr>
                        <a:t>Mrs Davis</a:t>
                      </a:r>
                      <a:r>
                        <a:rPr lang="en-GB" sz="700" dirty="0">
                          <a:effectLst/>
                          <a:latin typeface="Arial" panose="020B0604020202020204" pitchFamily="34" charset="0"/>
                          <a:ea typeface="Calibri" panose="020F0502020204030204" pitchFamily="34" charset="0"/>
                          <a:cs typeface="Arial" panose="020B0604020202020204" pitchFamily="34" charset="0"/>
                        </a:rPr>
                        <a:t>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934078"/>
                  </a:ext>
                </a:extLst>
              </a:tr>
              <a:tr h="325532">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Year 2: </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(2 classes)</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 Pugh</a:t>
                      </a:r>
                      <a:endParaRPr lang="en-GB" sz="800" dirty="0">
                        <a:effectLst/>
                        <a:latin typeface="Arial" panose="020B0604020202020204" pitchFamily="34" charset="0"/>
                        <a:ea typeface="Calibri" panose="020F0502020204030204" pitchFamily="34" charset="0"/>
                        <a:cs typeface="Arial" panose="020B0604020202020204" pitchFamily="34" charset="0"/>
                      </a:endParaRPr>
                    </a:p>
                    <a:p>
                      <a:r>
                        <a:rPr lang="en-GB" sz="700" b="1" dirty="0">
                          <a:effectLst/>
                          <a:latin typeface="Arial" panose="020B0604020202020204" pitchFamily="34" charset="0"/>
                          <a:ea typeface="Calibri" panose="020F0502020204030204" pitchFamily="34" charset="0"/>
                          <a:cs typeface="Arial" panose="020B0604020202020204" pitchFamily="34" charset="0"/>
                        </a:rPr>
                        <a:t>Miss Nock</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741244"/>
                  </a:ext>
                </a:extLst>
              </a:tr>
              <a:tr h="325532">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Year 3: </a:t>
                      </a:r>
                      <a:endParaRPr lang="en-GB" sz="800" dirty="0">
                        <a:effectLst/>
                        <a:latin typeface="Arial" panose="020B0604020202020204" pitchFamily="34" charset="0"/>
                        <a:ea typeface="Calibri" panose="020F0502020204030204" pitchFamily="34" charset="0"/>
                        <a:cs typeface="Arial" panose="020B0604020202020204" pitchFamily="34" charset="0"/>
                      </a:endParaRPr>
                    </a:p>
                    <a:p>
                      <a:r>
                        <a:rPr lang="en-GB" sz="700" dirty="0">
                          <a:effectLst/>
                          <a:latin typeface="Arial" panose="020B0604020202020204" pitchFamily="34" charset="0"/>
                          <a:ea typeface="Calibri" panose="020F0502020204030204" pitchFamily="34" charset="0"/>
                          <a:cs typeface="Arial" panose="020B0604020202020204" pitchFamily="34" charset="0"/>
                        </a:rPr>
                        <a:t>(1 class)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Mrs Clarke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313725"/>
                  </a:ext>
                </a:extLst>
              </a:tr>
              <a:tr h="325532">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Year 4: </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(1 class)</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 </a:t>
                      </a:r>
                      <a:r>
                        <a:rPr lang="en-GB" sz="700" b="1" dirty="0" err="1">
                          <a:effectLst/>
                          <a:latin typeface="Arial" panose="020B0604020202020204" pitchFamily="34" charset="0"/>
                          <a:ea typeface="Calibri" panose="020F0502020204030204" pitchFamily="34" charset="0"/>
                          <a:cs typeface="Arial" panose="020B0604020202020204" pitchFamily="34" charset="0"/>
                        </a:rPr>
                        <a:t>Guyan</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159211"/>
                  </a:ext>
                </a:extLst>
              </a:tr>
              <a:tr h="368937">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Year 5: </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(2 classes)</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Mrs Walker-Shelton</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Mx </a:t>
                      </a:r>
                      <a:r>
                        <a:rPr lang="en-GB" sz="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Özun</a:t>
                      </a: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3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300584"/>
                  </a:ext>
                </a:extLst>
              </a:tr>
              <a:tr h="325532">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Year 6:</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(2 classes)</a:t>
                      </a:r>
                      <a:endParaRPr lang="en-GB" sz="800">
                        <a:effectLst/>
                        <a:latin typeface="Arial" panose="020B0604020202020204" pitchFamily="34" charset="0"/>
                        <a:ea typeface="Calibri" panose="020F0502020204030204" pitchFamily="34" charset="0"/>
                        <a:cs typeface="Arial" panose="020B0604020202020204" pitchFamily="34" charset="0"/>
                      </a:endParaRPr>
                    </a:p>
                    <a:p>
                      <a:r>
                        <a:rPr lang="en-GB" sz="700">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 </a:t>
                      </a:r>
                      <a:r>
                        <a:rPr lang="en-GB" sz="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Trowman</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 Dhillon</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68283"/>
                  </a:ext>
                </a:extLst>
              </a:tr>
              <a:tr h="727022">
                <a:tc>
                  <a:txBody>
                    <a:bodyPr/>
                    <a:lstStyle/>
                    <a:p>
                      <a:r>
                        <a:rPr lang="en-GB" sz="700" b="1">
                          <a:effectLst/>
                          <a:latin typeface="Arial" panose="020B0604020202020204" pitchFamily="34" charset="0"/>
                          <a:ea typeface="Calibri" panose="020F0502020204030204" pitchFamily="34" charset="0"/>
                          <a:cs typeface="Arial" panose="020B0604020202020204" pitchFamily="34" charset="0"/>
                        </a:rPr>
                        <a:t>Additional teaching staff:</a:t>
                      </a:r>
                      <a:r>
                        <a:rPr lang="en-GB" sz="700">
                          <a:effectLst/>
                          <a:latin typeface="Arial" panose="020B0604020202020204" pitchFamily="34" charset="0"/>
                          <a:ea typeface="Calibri" panose="020F0502020204030204" pitchFamily="34" charset="0"/>
                          <a:cs typeface="Arial" panose="020B0604020202020204" pitchFamily="34" charset="0"/>
                        </a:rPr>
                        <a:t> (e.g. intervention teaching, target group teaching)</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Mrs Gulzar</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Mrs </a:t>
                      </a:r>
                      <a:r>
                        <a:rPr lang="en-GB" sz="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Msanide</a:t>
                      </a:r>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-Brookes</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 Abdalla</a:t>
                      </a: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(AHT)</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Mrs Davin</a:t>
                      </a: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(AHT)</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Mrs Kamran</a:t>
                      </a: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(AHT)</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p>
                      <a:r>
                        <a:rPr lang="en-GB"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 Simpson</a:t>
                      </a: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(AHT)</a:t>
                      </a:r>
                      <a:endParaRPr lang="en-GB" sz="900" dirty="0">
                        <a:effectLst/>
                        <a:latin typeface="Arial" panose="020B0604020202020204" pitchFamily="34" charset="0"/>
                        <a:ea typeface="Times New Roman" panose="02020603050405020304" pitchFamily="18"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400640"/>
                  </a:ext>
                </a:extLst>
              </a:tr>
            </a:tbl>
          </a:graphicData>
        </a:graphic>
      </p:graphicFrame>
      <p:graphicFrame>
        <p:nvGraphicFramePr>
          <p:cNvPr id="12" name="Table 11">
            <a:extLst>
              <a:ext uri="{FF2B5EF4-FFF2-40B4-BE49-F238E27FC236}">
                <a16:creationId xmlns:a16="http://schemas.microsoft.com/office/drawing/2014/main" id="{CC633774-C3E0-6BDD-363A-FFCEB3AC66F5}"/>
              </a:ext>
            </a:extLst>
          </p:cNvPr>
          <p:cNvGraphicFramePr>
            <a:graphicFrameLocks noGrp="1"/>
          </p:cNvGraphicFramePr>
          <p:nvPr>
            <p:extLst>
              <p:ext uri="{D42A27DB-BD31-4B8C-83A1-F6EECF244321}">
                <p14:modId xmlns:p14="http://schemas.microsoft.com/office/powerpoint/2010/main" val="1990116356"/>
              </p:ext>
            </p:extLst>
          </p:nvPr>
        </p:nvGraphicFramePr>
        <p:xfrm>
          <a:off x="3048655" y="1202831"/>
          <a:ext cx="2855756" cy="3336538"/>
        </p:xfrm>
        <a:graphic>
          <a:graphicData uri="http://schemas.openxmlformats.org/drawingml/2006/table">
            <a:tbl>
              <a:tblPr firstRow="1" firstCol="1" bandRow="1"/>
              <a:tblGrid>
                <a:gridCol w="1131459">
                  <a:extLst>
                    <a:ext uri="{9D8B030D-6E8A-4147-A177-3AD203B41FA5}">
                      <a16:colId xmlns:a16="http://schemas.microsoft.com/office/drawing/2014/main" val="1457026140"/>
                    </a:ext>
                  </a:extLst>
                </a:gridCol>
                <a:gridCol w="1724297">
                  <a:extLst>
                    <a:ext uri="{9D8B030D-6E8A-4147-A177-3AD203B41FA5}">
                      <a16:colId xmlns:a16="http://schemas.microsoft.com/office/drawing/2014/main" val="2287720374"/>
                    </a:ext>
                  </a:extLst>
                </a:gridCol>
              </a:tblGrid>
              <a:tr h="324748">
                <a:tc>
                  <a:txBody>
                    <a:bodyPr/>
                    <a:lstStyle/>
                    <a:p>
                      <a:r>
                        <a:rPr lang="en-GB"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SUPPORT STAFF:</a:t>
                      </a:r>
                      <a:endParaRPr lang="en-GB"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r>
                        <a:rPr lang="en-GB"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YEAR GROUP / ROLE:</a:t>
                      </a:r>
                      <a:endParaRPr lang="en-GB"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1103472"/>
                  </a:ext>
                </a:extLst>
              </a:tr>
              <a:tr h="428102">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 Murphy</a:t>
                      </a:r>
                    </a:p>
                    <a:p>
                      <a:r>
                        <a:rPr lang="en-GB" sz="700" b="1" dirty="0">
                          <a:effectLst/>
                          <a:latin typeface="Arial" panose="020B0604020202020204" pitchFamily="34" charset="0"/>
                          <a:ea typeface="Calibri" panose="020F0502020204030204" pitchFamily="34" charset="0"/>
                          <a:cs typeface="Arial" panose="020B0604020202020204" pitchFamily="34" charset="0"/>
                        </a:rPr>
                        <a:t>Mrs Macfarlane</a:t>
                      </a:r>
                    </a:p>
                    <a:p>
                      <a:r>
                        <a:rPr lang="en-GB" sz="700" b="1" dirty="0">
                          <a:effectLst/>
                          <a:latin typeface="Arial" panose="020B0604020202020204" pitchFamily="34" charset="0"/>
                          <a:ea typeface="Calibri" panose="020F0502020204030204" pitchFamily="34" charset="0"/>
                          <a:cs typeface="Arial" panose="020B0604020202020204" pitchFamily="34" charset="0"/>
                        </a:rPr>
                        <a:t>Mr Blackburn</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b="0" dirty="0">
                          <a:effectLst/>
                          <a:latin typeface="Arial" panose="020B0604020202020204" pitchFamily="34" charset="0"/>
                          <a:ea typeface="Calibri" panose="020F0502020204030204" pitchFamily="34" charset="0"/>
                          <a:cs typeface="Arial" panose="020B0604020202020204" pitchFamily="34" charset="0"/>
                        </a:rPr>
                        <a:t>EYFS practitioners </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2995870"/>
                  </a:ext>
                </a:extLst>
              </a:tr>
              <a:tr h="326898">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 Westwood</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b="0" dirty="0">
                          <a:effectLst/>
                          <a:latin typeface="Arial" panose="020B0604020202020204" pitchFamily="34" charset="0"/>
                          <a:ea typeface="Calibri" panose="020F0502020204030204" pitchFamily="34" charset="0"/>
                          <a:cs typeface="Arial" panose="020B0604020202020204" pitchFamily="34" charset="0"/>
                        </a:rPr>
                        <a:t>Y1 Teaching Assistant/Intervention</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7415284"/>
                  </a:ext>
                </a:extLst>
              </a:tr>
              <a:tr h="326898">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Mrs </a:t>
                      </a:r>
                      <a:r>
                        <a:rPr lang="en-GB" sz="700" b="1" dirty="0" err="1">
                          <a:effectLst/>
                          <a:latin typeface="Arial" panose="020B0604020202020204" pitchFamily="34" charset="0"/>
                          <a:ea typeface="Calibri" panose="020F0502020204030204" pitchFamily="34" charset="0"/>
                          <a:cs typeface="Arial" panose="020B0604020202020204" pitchFamily="34" charset="0"/>
                        </a:rPr>
                        <a:t>Milbourne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b="0" dirty="0">
                          <a:effectLst/>
                          <a:latin typeface="Arial" panose="020B0604020202020204" pitchFamily="34" charset="0"/>
                          <a:ea typeface="Calibri" panose="020F0502020204030204" pitchFamily="34" charset="0"/>
                          <a:cs typeface="Arial" panose="020B0604020202020204" pitchFamily="34" charset="0"/>
                        </a:rPr>
                        <a:t>Y2 Teaching Assistant/Intervention</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74048049"/>
                  </a:ext>
                </a:extLst>
              </a:tr>
              <a:tr h="326898">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Mrs Southall</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b="0" dirty="0">
                          <a:effectLst/>
                          <a:latin typeface="Arial" panose="020B0604020202020204" pitchFamily="34" charset="0"/>
                          <a:ea typeface="Calibri" panose="020F0502020204030204" pitchFamily="34" charset="0"/>
                          <a:cs typeface="Arial" panose="020B0604020202020204" pitchFamily="34" charset="0"/>
                        </a:rPr>
                        <a:t>Y3 Teaching Assistant/Intervention</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6359394"/>
                  </a:ext>
                </a:extLst>
              </a:tr>
              <a:tr h="326898">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Mrs Langley</a:t>
                      </a:r>
                      <a:endParaRPr lang="en-GB" sz="800" dirty="0">
                        <a:effectLst/>
                        <a:latin typeface="Arial" panose="020B0604020202020204" pitchFamily="34" charset="0"/>
                        <a:ea typeface="Calibri" panose="020F0502020204030204" pitchFamily="34" charset="0"/>
                        <a:cs typeface="Arial" panose="020B0604020202020204" pitchFamily="34" charset="0"/>
                      </a:endParaRPr>
                    </a:p>
                    <a:p>
                      <a:r>
                        <a:rPr lang="en-GB" sz="700" dirty="0">
                          <a:effectLst/>
                          <a:latin typeface="Arial" panose="020B0604020202020204" pitchFamily="34" charset="0"/>
                          <a:ea typeface="Calibri" panose="020F0502020204030204" pitchFamily="34" charset="0"/>
                          <a:cs typeface="Arial" panose="020B0604020202020204" pitchFamily="34" charset="0"/>
                        </a:rPr>
                        <a:t>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b="0" dirty="0">
                          <a:effectLst/>
                          <a:latin typeface="Arial" panose="020B0604020202020204" pitchFamily="34" charset="0"/>
                          <a:ea typeface="Calibri" panose="020F0502020204030204" pitchFamily="34" charset="0"/>
                          <a:cs typeface="Arial" panose="020B0604020202020204" pitchFamily="34" charset="0"/>
                        </a:rPr>
                        <a:t>Y4 Teaching Assistant/Intervention</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1933500"/>
                  </a:ext>
                </a:extLst>
              </a:tr>
              <a:tr h="535128">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Miss </a:t>
                      </a:r>
                      <a:r>
                        <a:rPr lang="en-GB" sz="700" b="1" dirty="0" err="1">
                          <a:effectLst/>
                          <a:latin typeface="Arial" panose="020B0604020202020204" pitchFamily="34" charset="0"/>
                          <a:ea typeface="Calibri" panose="020F0502020204030204" pitchFamily="34" charset="0"/>
                          <a:cs typeface="Arial" panose="020B0604020202020204" pitchFamily="34" charset="0"/>
                        </a:rPr>
                        <a:t>Gudgin</a:t>
                      </a:r>
                      <a:endParaRPr lang="en-GB" sz="700" b="1" dirty="0">
                        <a:effectLst/>
                        <a:latin typeface="Arial" panose="020B0604020202020204" pitchFamily="34" charset="0"/>
                        <a:ea typeface="Calibri" panose="020F0502020204030204" pitchFamily="34" charset="0"/>
                        <a:cs typeface="Arial" panose="020B0604020202020204" pitchFamily="34" charset="0"/>
                      </a:endParaRPr>
                    </a:p>
                    <a:p>
                      <a:r>
                        <a:rPr lang="en-GB" sz="700" b="1" dirty="0">
                          <a:effectLst/>
                          <a:latin typeface="Arial" panose="020B0604020202020204" pitchFamily="34" charset="0"/>
                          <a:ea typeface="Calibri" panose="020F0502020204030204" pitchFamily="34" charset="0"/>
                          <a:cs typeface="Arial" panose="020B0604020202020204" pitchFamily="34" charset="0"/>
                        </a:rPr>
                        <a:t>Mrs Owen</a:t>
                      </a:r>
                    </a:p>
                    <a:p>
                      <a:r>
                        <a:rPr lang="en-GB" sz="700" b="1" dirty="0">
                          <a:effectLst/>
                          <a:latin typeface="Arial" panose="020B0604020202020204" pitchFamily="34" charset="0"/>
                          <a:ea typeface="Calibri" panose="020F0502020204030204" pitchFamily="34" charset="0"/>
                          <a:cs typeface="Arial" panose="020B0604020202020204" pitchFamily="34" charset="0"/>
                        </a:rPr>
                        <a:t>Mrs Patel</a:t>
                      </a:r>
                    </a:p>
                    <a:p>
                      <a:pPr marL="0" marR="0" lvl="0" indent="0" algn="l" defTabSz="342900" rtl="0" eaLnBrk="1" fontAlgn="auto" latinLnBrk="0" hangingPunct="1">
                        <a:lnSpc>
                          <a:spcPct val="100000"/>
                        </a:lnSpc>
                        <a:spcBef>
                          <a:spcPts val="0"/>
                        </a:spcBef>
                        <a:spcAft>
                          <a:spcPts val="0"/>
                        </a:spcAft>
                        <a:buClrTx/>
                        <a:buSzTx/>
                        <a:buFontTx/>
                        <a:buNone/>
                        <a:tabLst/>
                        <a:defRPr/>
                      </a:pPr>
                      <a:r>
                        <a:rPr lang="en-GB" sz="700" b="1" dirty="0">
                          <a:effectLst/>
                          <a:latin typeface="Arial" panose="020B0604020202020204" pitchFamily="34" charset="0"/>
                          <a:ea typeface="Calibri" panose="020F0502020204030204" pitchFamily="34" charset="0"/>
                          <a:cs typeface="Arial" panose="020B0604020202020204" pitchFamily="34" charset="0"/>
                        </a:rPr>
                        <a:t>Miss </a:t>
                      </a:r>
                      <a:r>
                        <a:rPr lang="en-GB" sz="700" b="1" dirty="0" err="1">
                          <a:effectLst/>
                          <a:latin typeface="Arial" panose="020B0604020202020204" pitchFamily="34" charset="0"/>
                          <a:ea typeface="Calibri" panose="020F0502020204030204" pitchFamily="34" charset="0"/>
                          <a:cs typeface="Arial" panose="020B0604020202020204" pitchFamily="34" charset="0"/>
                        </a:rPr>
                        <a:t>Zalmai</a:t>
                      </a:r>
                      <a:endParaRPr lang="en-GB" sz="700" b="1"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b="0" dirty="0">
                          <a:effectLst/>
                          <a:latin typeface="Arial" panose="020B0604020202020204" pitchFamily="34" charset="0"/>
                          <a:ea typeface="Calibri" panose="020F0502020204030204" pitchFamily="34" charset="0"/>
                          <a:cs typeface="Arial" panose="020B0604020202020204" pitchFamily="34" charset="0"/>
                        </a:rPr>
                        <a:t>Inclusion support</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3598143"/>
                  </a:ext>
                </a:extLst>
              </a:tr>
              <a:tr h="370484">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Mr </a:t>
                      </a:r>
                      <a:r>
                        <a:rPr lang="en-GB" sz="700" b="1" dirty="0" err="1">
                          <a:effectLst/>
                          <a:latin typeface="Arial" panose="020B0604020202020204" pitchFamily="34" charset="0"/>
                          <a:ea typeface="Calibri" panose="020F0502020204030204" pitchFamily="34" charset="0"/>
                          <a:cs typeface="Arial" panose="020B0604020202020204" pitchFamily="34" charset="0"/>
                        </a:rPr>
                        <a:t>Tonn</a:t>
                      </a:r>
                      <a:endParaRPr lang="en-GB" sz="700" b="1" dirty="0">
                        <a:effectLst/>
                        <a:latin typeface="Arial" panose="020B0604020202020204" pitchFamily="34" charset="0"/>
                        <a:ea typeface="Calibri" panose="020F0502020204030204" pitchFamily="34" charset="0"/>
                        <a:cs typeface="Arial" panose="020B0604020202020204" pitchFamily="34" charset="0"/>
                      </a:endParaRPr>
                    </a:p>
                    <a:p>
                      <a:r>
                        <a:rPr lang="en-GB" sz="700" b="1" dirty="0">
                          <a:effectLst/>
                          <a:latin typeface="Arial" panose="020B0604020202020204" pitchFamily="34" charset="0"/>
                          <a:ea typeface="Calibri" panose="020F0502020204030204" pitchFamily="34" charset="0"/>
                          <a:cs typeface="Arial" panose="020B0604020202020204" pitchFamily="34" charset="0"/>
                        </a:rPr>
                        <a:t>Miss Teer</a:t>
                      </a:r>
                      <a:endParaRPr lang="en-GB" sz="800" b="1"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dirty="0">
                          <a:effectLst/>
                          <a:latin typeface="Arial" panose="020B0604020202020204" pitchFamily="34" charset="0"/>
                          <a:ea typeface="Times New Roman" panose="02020603050405020304" pitchFamily="18" charset="0"/>
                          <a:cs typeface="Arial" panose="020B0604020202020204" pitchFamily="34" charset="0"/>
                        </a:rPr>
                        <a:t>Learning Mentor</a:t>
                      </a:r>
                    </a:p>
                    <a:p>
                      <a:r>
                        <a:rPr lang="en-GB" sz="700" dirty="0">
                          <a:effectLst/>
                          <a:latin typeface="Arial" panose="020B0604020202020204" pitchFamily="34" charset="0"/>
                          <a:ea typeface="Times New Roman" panose="02020603050405020304" pitchFamily="18" charset="0"/>
                          <a:cs typeface="Arial" panose="020B0604020202020204" pitchFamily="34" charset="0"/>
                        </a:rPr>
                        <a:t>Pastoral support</a:t>
                      </a: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542293"/>
                  </a:ext>
                </a:extLst>
              </a:tr>
              <a:tr h="370484">
                <a:tc>
                  <a:txBody>
                    <a:bodyPr/>
                    <a:lstStyle/>
                    <a:p>
                      <a:r>
                        <a:rPr lang="en-GB" sz="700" b="1" dirty="0">
                          <a:effectLst/>
                          <a:latin typeface="Arial" panose="020B0604020202020204" pitchFamily="34" charset="0"/>
                          <a:ea typeface="Calibri" panose="020F0502020204030204" pitchFamily="34" charset="0"/>
                          <a:cs typeface="Arial" panose="020B0604020202020204" pitchFamily="34" charset="0"/>
                        </a:rPr>
                        <a:t>Miss </a:t>
                      </a:r>
                      <a:r>
                        <a:rPr lang="en-GB" sz="700" b="1" dirty="0" err="1">
                          <a:effectLst/>
                          <a:latin typeface="Arial" panose="020B0604020202020204" pitchFamily="34" charset="0"/>
                          <a:ea typeface="Calibri" panose="020F0502020204030204" pitchFamily="34" charset="0"/>
                          <a:cs typeface="Arial" panose="020B0604020202020204" pitchFamily="34" charset="0"/>
                        </a:rPr>
                        <a:t>Trowman</a:t>
                      </a:r>
                      <a:endParaRPr lang="en-GB" sz="700" b="1" dirty="0">
                        <a:effectLst/>
                        <a:latin typeface="Arial" panose="020B0604020202020204" pitchFamily="34" charset="0"/>
                        <a:ea typeface="Calibri" panose="020F0502020204030204" pitchFamily="34" charset="0"/>
                        <a:cs typeface="Arial" panose="020B0604020202020204" pitchFamily="34" charset="0"/>
                      </a:endParaRPr>
                    </a:p>
                    <a:p>
                      <a:r>
                        <a:rPr lang="en-GB" sz="700" b="1" dirty="0">
                          <a:effectLst/>
                          <a:latin typeface="Arial" panose="020B0604020202020204" pitchFamily="34" charset="0"/>
                          <a:ea typeface="Calibri" panose="020F0502020204030204" pitchFamily="34" charset="0"/>
                          <a:cs typeface="Arial" panose="020B0604020202020204" pitchFamily="34" charset="0"/>
                        </a:rPr>
                        <a:t>Mr Steadman-Smith</a:t>
                      </a:r>
                    </a:p>
                    <a:p>
                      <a:r>
                        <a:rPr lang="en-GB" sz="700" b="1" dirty="0">
                          <a:effectLst/>
                          <a:latin typeface="Arial" panose="020B0604020202020204" pitchFamily="34" charset="0"/>
                          <a:ea typeface="Calibri" panose="020F0502020204030204" pitchFamily="34" charset="0"/>
                          <a:cs typeface="Arial" panose="020B0604020202020204" pitchFamily="34" charset="0"/>
                        </a:rPr>
                        <a:t>Mr </a:t>
                      </a:r>
                      <a:r>
                        <a:rPr lang="en-GB" sz="700" b="1" dirty="0" err="1">
                          <a:effectLst/>
                          <a:latin typeface="Arial" panose="020B0604020202020204" pitchFamily="34" charset="0"/>
                          <a:ea typeface="Calibri" panose="020F0502020204030204" pitchFamily="34" charset="0"/>
                          <a:cs typeface="Arial" panose="020B0604020202020204" pitchFamily="34" charset="0"/>
                        </a:rPr>
                        <a:t>Lahka-Roydes</a:t>
                      </a:r>
                      <a:endParaRPr lang="en-GB" sz="700" b="1"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700" dirty="0">
                          <a:effectLst/>
                          <a:latin typeface="Arial" panose="020B0604020202020204" pitchFamily="34" charset="0"/>
                          <a:ea typeface="Times New Roman" panose="02020603050405020304" pitchFamily="18" charset="0"/>
                          <a:cs typeface="Arial" panose="020B0604020202020204" pitchFamily="34" charset="0"/>
                        </a:rPr>
                        <a:t>Sports apprentices</a:t>
                      </a: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514692"/>
                  </a:ext>
                </a:extLst>
              </a:tr>
            </a:tbl>
          </a:graphicData>
        </a:graphic>
      </p:graphicFrame>
      <p:graphicFrame>
        <p:nvGraphicFramePr>
          <p:cNvPr id="17" name="Table 16">
            <a:extLst>
              <a:ext uri="{FF2B5EF4-FFF2-40B4-BE49-F238E27FC236}">
                <a16:creationId xmlns:a16="http://schemas.microsoft.com/office/drawing/2014/main" id="{7D214AB6-9B3E-E45C-A9B7-B0B1AEEFFA18}"/>
              </a:ext>
            </a:extLst>
          </p:cNvPr>
          <p:cNvGraphicFramePr>
            <a:graphicFrameLocks noGrp="1"/>
          </p:cNvGraphicFramePr>
          <p:nvPr>
            <p:extLst>
              <p:ext uri="{D42A27DB-BD31-4B8C-83A1-F6EECF244321}">
                <p14:modId xmlns:p14="http://schemas.microsoft.com/office/powerpoint/2010/main" val="1334856829"/>
              </p:ext>
            </p:extLst>
          </p:nvPr>
        </p:nvGraphicFramePr>
        <p:xfrm>
          <a:off x="660149" y="6227225"/>
          <a:ext cx="4377647" cy="2865120"/>
        </p:xfrm>
        <a:graphic>
          <a:graphicData uri="http://schemas.openxmlformats.org/drawingml/2006/table">
            <a:tbl>
              <a:tblPr firstRow="1" firstCol="1" bandRow="1"/>
              <a:tblGrid>
                <a:gridCol w="1242563">
                  <a:extLst>
                    <a:ext uri="{9D8B030D-6E8A-4147-A177-3AD203B41FA5}">
                      <a16:colId xmlns:a16="http://schemas.microsoft.com/office/drawing/2014/main" val="2812915917"/>
                    </a:ext>
                  </a:extLst>
                </a:gridCol>
                <a:gridCol w="3135084">
                  <a:extLst>
                    <a:ext uri="{9D8B030D-6E8A-4147-A177-3AD203B41FA5}">
                      <a16:colId xmlns:a16="http://schemas.microsoft.com/office/drawing/2014/main" val="1246250359"/>
                    </a:ext>
                  </a:extLst>
                </a:gridCol>
              </a:tblGrid>
              <a:tr h="0">
                <a:tc>
                  <a:txBody>
                    <a:bodyPr/>
                    <a:lstStyle/>
                    <a:p>
                      <a:r>
                        <a:rPr lang="en-GB" sz="800" b="1">
                          <a:solidFill>
                            <a:srgbClr val="FFFFFF"/>
                          </a:solidFill>
                          <a:effectLst/>
                          <a:latin typeface="Arial" panose="020B0604020202020204" pitchFamily="34" charset="0"/>
                          <a:ea typeface="Calibri" panose="020F0502020204030204" pitchFamily="34" charset="0"/>
                          <a:cs typeface="Arial" panose="020B0604020202020204" pitchFamily="34" charset="0"/>
                        </a:rPr>
                        <a:t>SLT Name:</a:t>
                      </a:r>
                      <a:endParaRPr lang="en-GB"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r>
                        <a:rPr lang="en-GB" sz="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Role:</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r>
                        <a:rPr lang="en-GB" sz="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1087056"/>
                  </a:ext>
                </a:extLst>
              </a:tr>
              <a:tr h="0">
                <a:tc>
                  <a:txBody>
                    <a:bodyPr/>
                    <a:lstStyle/>
                    <a:p>
                      <a:r>
                        <a:rPr lang="en-GB" sz="800" b="1">
                          <a:effectLst/>
                          <a:latin typeface="Arial" panose="020B0604020202020204" pitchFamily="34" charset="0"/>
                          <a:ea typeface="Calibri" panose="020F0502020204030204" pitchFamily="34" charset="0"/>
                          <a:cs typeface="Arial" panose="020B0604020202020204" pitchFamily="34" charset="0"/>
                        </a:rPr>
                        <a:t>Mrs Middleton</a:t>
                      </a:r>
                      <a:endParaRPr lang="en-GB"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Head of School</a:t>
                      </a:r>
                    </a:p>
                    <a:p>
                      <a:r>
                        <a:rPr lang="en-GB" sz="800" dirty="0">
                          <a:effectLst/>
                          <a:latin typeface="Arial" panose="020B0604020202020204" pitchFamily="34" charset="0"/>
                          <a:ea typeface="Calibri" panose="020F0502020204030204" pitchFamily="34" charset="0"/>
                          <a:cs typeface="Arial" panose="020B0604020202020204" pitchFamily="34" charset="0"/>
                        </a:rPr>
                        <a:t>Designated Safeguarding Lead</a:t>
                      </a: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131477"/>
                  </a:ext>
                </a:extLst>
              </a:tr>
              <a:tr h="0">
                <a:tc>
                  <a:txBody>
                    <a:bodyPr/>
                    <a:lstStyle/>
                    <a:p>
                      <a:r>
                        <a:rPr lang="en-GB" sz="800" b="1">
                          <a:effectLst/>
                          <a:latin typeface="Arial" panose="020B0604020202020204" pitchFamily="34" charset="0"/>
                          <a:ea typeface="Calibri" panose="020F0502020204030204" pitchFamily="34" charset="0"/>
                          <a:cs typeface="Arial" panose="020B0604020202020204" pitchFamily="34" charset="0"/>
                        </a:rPr>
                        <a:t>Mrs Dunning</a:t>
                      </a:r>
                      <a:endParaRPr lang="en-GB"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3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Deputy Head Teacher</a:t>
                      </a:r>
                    </a:p>
                    <a:p>
                      <a:r>
                        <a:rPr lang="en-GB" sz="800" dirty="0">
                          <a:effectLst/>
                          <a:latin typeface="Arial" panose="020B0604020202020204" pitchFamily="34" charset="0"/>
                          <a:ea typeface="Calibri" panose="020F0502020204030204" pitchFamily="34" charset="0"/>
                          <a:cs typeface="Arial" panose="020B0604020202020204" pitchFamily="34" charset="0"/>
                        </a:rPr>
                        <a:t>Y6 &amp; Assessment Lead</a:t>
                      </a: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277530"/>
                  </a:ext>
                </a:extLst>
              </a:tr>
              <a:tr h="0">
                <a:tc>
                  <a:txBody>
                    <a:bodyPr/>
                    <a:lstStyle/>
                    <a:p>
                      <a:r>
                        <a:rPr lang="en-GB" sz="800" b="1" dirty="0">
                          <a:effectLst/>
                          <a:latin typeface="Arial" panose="020B0604020202020204" pitchFamily="34" charset="0"/>
                          <a:ea typeface="Calibri" panose="020F0502020204030204" pitchFamily="34" charset="0"/>
                          <a:cs typeface="Arial" panose="020B0604020202020204" pitchFamily="34" charset="0"/>
                        </a:rPr>
                        <a:t>Mrs </a:t>
                      </a:r>
                      <a:r>
                        <a:rPr lang="en-GB" sz="800" b="1" dirty="0" err="1">
                          <a:effectLst/>
                          <a:latin typeface="Arial" panose="020B0604020202020204" pitchFamily="34" charset="0"/>
                          <a:ea typeface="Calibri" panose="020F0502020204030204" pitchFamily="34" charset="0"/>
                          <a:cs typeface="Arial" panose="020B0604020202020204" pitchFamily="34" charset="0"/>
                        </a:rPr>
                        <a:t>Runacus</a:t>
                      </a:r>
                      <a:endParaRPr lang="en-GB"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3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Lead Practitioner for Inclusion</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161103"/>
                  </a:ext>
                </a:extLst>
              </a:tr>
              <a:tr h="0">
                <a:tc>
                  <a:txBody>
                    <a:bodyPr/>
                    <a:lstStyle/>
                    <a:p>
                      <a:r>
                        <a:rPr lang="en-GB" sz="800" b="1">
                          <a:effectLst/>
                          <a:latin typeface="Arial" panose="020B0604020202020204" pitchFamily="34" charset="0"/>
                          <a:ea typeface="Calibri" panose="020F0502020204030204" pitchFamily="34" charset="0"/>
                          <a:cs typeface="Arial" panose="020B0604020202020204" pitchFamily="34" charset="0"/>
                        </a:rPr>
                        <a:t>Mrs Davin</a:t>
                      </a:r>
                      <a:endParaRPr lang="en-GB"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Assistant Head Teacher</a:t>
                      </a:r>
                    </a:p>
                    <a:p>
                      <a:r>
                        <a:rPr lang="en-GB" sz="800" dirty="0">
                          <a:effectLst/>
                          <a:latin typeface="Arial" panose="020B0604020202020204" pitchFamily="34" charset="0"/>
                          <a:ea typeface="Calibri" panose="020F0502020204030204" pitchFamily="34" charset="0"/>
                          <a:cs typeface="Arial" panose="020B0604020202020204" pitchFamily="34" charset="0"/>
                        </a:rPr>
                        <a:t>Y1 Lead &amp; Maths Lead</a:t>
                      </a:r>
                      <a:endParaRPr lang="en-GB" sz="700" dirty="0">
                        <a:effectLst/>
                        <a:latin typeface="Arial" panose="020B0604020202020204" pitchFamily="34" charset="0"/>
                        <a:ea typeface="Calibri" panose="020F0502020204030204" pitchFamily="34" charset="0"/>
                        <a:cs typeface="Arial" panose="020B0604020202020204" pitchFamily="34" charset="0"/>
                      </a:endParaRPr>
                    </a:p>
                    <a:p>
                      <a:endParaRPr lang="en-GB" sz="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58102"/>
                  </a:ext>
                </a:extLst>
              </a:tr>
              <a:tr h="0">
                <a:tc>
                  <a:txBody>
                    <a:bodyPr/>
                    <a:lstStyle/>
                    <a:p>
                      <a:r>
                        <a:rPr lang="en-GB" sz="800" b="1">
                          <a:effectLst/>
                          <a:latin typeface="Arial" panose="020B0604020202020204" pitchFamily="34" charset="0"/>
                          <a:ea typeface="Calibri" panose="020F0502020204030204" pitchFamily="34" charset="0"/>
                          <a:cs typeface="Arial" panose="020B0604020202020204" pitchFamily="34" charset="0"/>
                        </a:rPr>
                        <a:t>Mrs Kamran</a:t>
                      </a:r>
                      <a:endParaRPr lang="en-GB" sz="1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3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Assistant Head Teacher</a:t>
                      </a:r>
                    </a:p>
                    <a:p>
                      <a:r>
                        <a:rPr lang="en-GB" sz="800" dirty="0">
                          <a:effectLst/>
                          <a:latin typeface="Arial" panose="020B0604020202020204" pitchFamily="34" charset="0"/>
                          <a:ea typeface="Calibri" panose="020F0502020204030204" pitchFamily="34" charset="0"/>
                          <a:cs typeface="Arial" panose="020B0604020202020204" pitchFamily="34" charset="0"/>
                        </a:rPr>
                        <a:t>Y3 Lead &amp; Science Lead</a:t>
                      </a: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488959"/>
                  </a:ext>
                </a:extLst>
              </a:tr>
              <a:tr h="0">
                <a:tc>
                  <a:txBody>
                    <a:bodyPr/>
                    <a:lstStyle/>
                    <a:p>
                      <a:r>
                        <a:rPr lang="en-GB" sz="800" b="1" dirty="0">
                          <a:effectLst/>
                          <a:latin typeface="Arial" panose="020B0604020202020204" pitchFamily="34" charset="0"/>
                          <a:ea typeface="Calibri" panose="020F0502020204030204" pitchFamily="34" charset="0"/>
                          <a:cs typeface="Arial" panose="020B0604020202020204" pitchFamily="34" charset="0"/>
                        </a:rPr>
                        <a:t>Miss Simpson</a:t>
                      </a:r>
                      <a:endParaRPr lang="en-GB"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4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Assistant Head Teacher</a:t>
                      </a:r>
                    </a:p>
                    <a:p>
                      <a:r>
                        <a:rPr lang="en-GB" sz="800" dirty="0">
                          <a:effectLst/>
                          <a:latin typeface="Arial" panose="020B0604020202020204" pitchFamily="34" charset="0"/>
                          <a:ea typeface="Calibri" panose="020F0502020204030204" pitchFamily="34" charset="0"/>
                          <a:cs typeface="Arial" panose="020B0604020202020204" pitchFamily="34" charset="0"/>
                        </a:rPr>
                        <a:t>Y2 and Y4 Lead, Reading Lead</a:t>
                      </a:r>
                    </a:p>
                    <a:p>
                      <a:endParaRPr lang="en-GB" sz="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721628"/>
                  </a:ext>
                </a:extLst>
              </a:tr>
              <a:tr h="0">
                <a:tc>
                  <a:txBody>
                    <a:bodyPr/>
                    <a:lstStyle/>
                    <a:p>
                      <a:r>
                        <a:rPr lang="en-GB" sz="800" b="1" dirty="0">
                          <a:effectLst/>
                          <a:latin typeface="Arial" panose="020B0604020202020204" pitchFamily="34" charset="0"/>
                          <a:ea typeface="Calibri" panose="020F0502020204030204" pitchFamily="34" charset="0"/>
                          <a:cs typeface="Arial" panose="020B0604020202020204" pitchFamily="34" charset="0"/>
                        </a:rPr>
                        <a:t>Miss Abdalla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3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Assistant Head Teacher </a:t>
                      </a:r>
                    </a:p>
                    <a:p>
                      <a:r>
                        <a:rPr lang="en-GB" sz="800" dirty="0">
                          <a:effectLst/>
                          <a:latin typeface="Arial" panose="020B0604020202020204" pitchFamily="34" charset="0"/>
                          <a:ea typeface="Calibri" panose="020F0502020204030204" pitchFamily="34" charset="0"/>
                          <a:cs typeface="Arial" panose="020B0604020202020204" pitchFamily="34" charset="0"/>
                        </a:rPr>
                        <a:t>Y5 and Y6 Lead, Writing Lead</a:t>
                      </a:r>
                    </a:p>
                    <a:p>
                      <a:endParaRPr lang="en-GB" sz="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220409"/>
                  </a:ext>
                </a:extLst>
              </a:tr>
              <a:tr h="0">
                <a:tc>
                  <a:txBody>
                    <a:bodyPr/>
                    <a:lstStyle/>
                    <a:p>
                      <a:r>
                        <a:rPr lang="en-GB" sz="800" b="1" dirty="0">
                          <a:effectLst/>
                          <a:latin typeface="Arial" panose="020B0604020202020204" pitchFamily="34" charset="0"/>
                          <a:ea typeface="Calibri" panose="020F0502020204030204" pitchFamily="34" charset="0"/>
                          <a:cs typeface="Arial" panose="020B0604020202020204" pitchFamily="34" charset="0"/>
                        </a:rPr>
                        <a:t>Miss </a:t>
                      </a:r>
                      <a:r>
                        <a:rPr lang="en-GB" sz="800" b="1" dirty="0" err="1">
                          <a:effectLst/>
                          <a:latin typeface="Arial" panose="020B0604020202020204" pitchFamily="34" charset="0"/>
                          <a:ea typeface="Calibri" panose="020F0502020204030204" pitchFamily="34" charset="0"/>
                          <a:cs typeface="Arial" panose="020B0604020202020204" pitchFamily="34" charset="0"/>
                        </a:rPr>
                        <a:t>Akay</a:t>
                      </a:r>
                      <a:endParaRPr lang="en-GB" sz="1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300" dirty="0">
                        <a:effectLst/>
                        <a:latin typeface="Arial" panose="020B0604020202020204" pitchFamily="34" charset="0"/>
                        <a:ea typeface="Calibri" panose="020F0502020204030204" pitchFamily="34" charset="0"/>
                        <a:cs typeface="Arial" panose="020B0604020202020204" pitchFamily="34" charset="0"/>
                      </a:endParaRPr>
                    </a:p>
                    <a:p>
                      <a:r>
                        <a:rPr lang="en-GB" sz="800" dirty="0">
                          <a:effectLst/>
                          <a:latin typeface="Arial" panose="020B0604020202020204" pitchFamily="34" charset="0"/>
                          <a:ea typeface="Calibri" panose="020F0502020204030204" pitchFamily="34" charset="0"/>
                          <a:cs typeface="Arial" panose="020B0604020202020204" pitchFamily="34" charset="0"/>
                        </a:rPr>
                        <a:t>Trust Leader for Pastoral</a:t>
                      </a:r>
                    </a:p>
                    <a:p>
                      <a:r>
                        <a:rPr lang="en-GB" sz="800" dirty="0">
                          <a:effectLst/>
                          <a:latin typeface="Arial" panose="020B0604020202020204" pitchFamily="34" charset="0"/>
                          <a:ea typeface="Calibri" panose="020F0502020204030204" pitchFamily="34" charset="0"/>
                          <a:cs typeface="Arial" panose="020B0604020202020204" pitchFamily="34" charset="0"/>
                        </a:rPr>
                        <a:t>Behaviour, Safeguarding and Attendance Lead</a:t>
                      </a:r>
                    </a:p>
                    <a:p>
                      <a:endParaRPr lang="en-GB" sz="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303547"/>
                  </a:ext>
                </a:extLst>
              </a:tr>
            </a:tbl>
          </a:graphicData>
        </a:graphic>
      </p:graphicFrame>
      <p:sp>
        <p:nvSpPr>
          <p:cNvPr id="24" name="Content Placeholder 2">
            <a:extLst>
              <a:ext uri="{FF2B5EF4-FFF2-40B4-BE49-F238E27FC236}">
                <a16:creationId xmlns:a16="http://schemas.microsoft.com/office/drawing/2014/main" id="{B878F6B0-3A55-C352-4173-0CB1FE444105}"/>
              </a:ext>
            </a:extLst>
          </p:cNvPr>
          <p:cNvSpPr>
            <a:spLocks noGrp="1"/>
          </p:cNvSpPr>
          <p:nvPr>
            <p:ph idx="1"/>
          </p:nvPr>
        </p:nvSpPr>
        <p:spPr>
          <a:xfrm>
            <a:off x="160097" y="711109"/>
            <a:ext cx="5143805" cy="331932"/>
          </a:xfrm>
        </p:spPr>
        <p:txBody>
          <a:bodyPr>
            <a:normAutofit fontScale="85000" lnSpcReduction="10000"/>
          </a:bodyPr>
          <a:lstStyle/>
          <a:p>
            <a:pPr marL="0" indent="0">
              <a:buNone/>
            </a:pPr>
            <a:r>
              <a:rPr lang="en-GB" dirty="0">
                <a:latin typeface="Letter-join Plus 6" panose="02000505000000020003" pitchFamily="50" charset="0"/>
              </a:rPr>
              <a:t>Below is a copy of our full teaching &amp; learning staffing list for September 2022.</a:t>
            </a:r>
          </a:p>
        </p:txBody>
      </p:sp>
      <p:sp>
        <p:nvSpPr>
          <p:cNvPr id="26" name="Content Placeholder 2">
            <a:extLst>
              <a:ext uri="{FF2B5EF4-FFF2-40B4-BE49-F238E27FC236}">
                <a16:creationId xmlns:a16="http://schemas.microsoft.com/office/drawing/2014/main" id="{A0EBF79B-1174-2613-B349-0B4C022FF6C3}"/>
              </a:ext>
            </a:extLst>
          </p:cNvPr>
          <p:cNvSpPr txBox="1">
            <a:spLocks/>
          </p:cNvSpPr>
          <p:nvPr/>
        </p:nvSpPr>
        <p:spPr>
          <a:xfrm>
            <a:off x="210152" y="5481440"/>
            <a:ext cx="5143805" cy="501436"/>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sz="1100" dirty="0">
                <a:latin typeface="Arial" panose="020B0604020202020204" pitchFamily="34" charset="0"/>
                <a:cs typeface="Arial" panose="020B0604020202020204" pitchFamily="34" charset="0"/>
              </a:rPr>
              <a:t>Our Senior Leadership Team are responsible for provision in school and school improvement. They are listed below, alongside the roles they fulfil.</a:t>
            </a:r>
          </a:p>
        </p:txBody>
      </p:sp>
    </p:spTree>
    <p:extLst>
      <p:ext uri="{BB962C8B-B14F-4D97-AF65-F5344CB8AC3E}">
        <p14:creationId xmlns:p14="http://schemas.microsoft.com/office/powerpoint/2010/main" val="217213363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466" y="168189"/>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Our uniform:</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2"/>
          <a:stretch>
            <a:fillRect/>
          </a:stretch>
        </p:blipFill>
        <p:spPr>
          <a:xfrm>
            <a:off x="5811487" y="168189"/>
            <a:ext cx="790315" cy="790315"/>
          </a:xfrm>
          <a:prstGeom prst="rect">
            <a:avLst/>
          </a:prstGeom>
        </p:spPr>
      </p:pic>
      <p:sp>
        <p:nvSpPr>
          <p:cNvPr id="4" name="Rectangle 2">
            <a:extLst>
              <a:ext uri="{FF2B5EF4-FFF2-40B4-BE49-F238E27FC236}">
                <a16:creationId xmlns:a16="http://schemas.microsoft.com/office/drawing/2014/main" id="{8ACFE674-A25A-4FA2-830D-83F7C2B8006E}"/>
              </a:ext>
            </a:extLst>
          </p:cNvPr>
          <p:cNvSpPr>
            <a:spLocks noChangeArrowheads="1"/>
          </p:cNvSpPr>
          <p:nvPr/>
        </p:nvSpPr>
        <p:spPr bwMode="auto">
          <a:xfrm>
            <a:off x="138466" y="625494"/>
            <a:ext cx="4821460" cy="462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ea typeface="Calibri" panose="020F0502020204030204" pitchFamily="34" charset="0"/>
                <a:cs typeface="Arial" panose="020B0604020202020204" pitchFamily="34" charset="0"/>
              </a:rPr>
              <a:t>Uniform is an important part of our school identity. We want our pupils to wear it with pride and to understand that it represents that they are valued </a:t>
            </a:r>
            <a:r>
              <a:rPr lang="en-GB" altLang="en-US" sz="1100" b="1" dirty="0">
                <a:ea typeface="Calibri" panose="020F0502020204030204" pitchFamily="34" charset="0"/>
                <a:cs typeface="Arial" panose="020B0604020202020204" pitchFamily="34" charset="0"/>
              </a:rPr>
              <a:t>members of a special 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ea typeface="Calibri" panose="020F0502020204030204" pitchFamily="34" charset="0"/>
                <a:cs typeface="Arial" panose="020B0604020202020204" pitchFamily="34" charset="0"/>
              </a:rPr>
              <a:t>The compulsory uniform for Sutton Park Primary is:</a:t>
            </a:r>
            <a:endParaRPr kumimoji="0" lang="en-GB" altLang="en-US" sz="1100" b="1" i="0" u="none" strike="noStrike" cap="none" normalizeH="0" baseline="0" dirty="0">
              <a:ln>
                <a:noFill/>
              </a:ln>
              <a:solidFill>
                <a:schemeClr val="tx1"/>
              </a:solidFill>
              <a:effectLst/>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i="1" u="none" strike="noStrike" cap="none" normalizeH="0" baseline="0" dirty="0">
                <a:ln>
                  <a:noFill/>
                </a:ln>
                <a:solidFill>
                  <a:srgbClr val="7030A0"/>
                </a:solidFill>
                <a:effectLst/>
                <a:ea typeface="Calibri" panose="020F0502020204030204" pitchFamily="34" charset="0"/>
                <a:cs typeface="Arial" panose="020B0604020202020204" pitchFamily="34" charset="0"/>
              </a:rPr>
              <a:t>Sutton Park Primary sweatshirt/cardigan (SP logo preferred)</a:t>
            </a:r>
            <a:endParaRPr kumimoji="0" lang="en-GB" altLang="en-US" sz="1100" i="1" u="none" strike="noStrike" cap="none" normalizeH="0" baseline="0" dirty="0">
              <a:ln>
                <a:noFill/>
              </a:ln>
              <a:solidFill>
                <a:srgbClr val="7030A0"/>
              </a:solidFill>
              <a:effectLst/>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sz="1100" i="1" dirty="0">
                <a:solidFill>
                  <a:srgbClr val="7030A0"/>
                </a:solidFill>
                <a:ea typeface="Calibri" panose="020F0502020204030204" pitchFamily="34" charset="0"/>
                <a:cs typeface="Arial" panose="020B0604020202020204" pitchFamily="34" charset="0"/>
              </a:rPr>
              <a:t>W</a:t>
            </a:r>
            <a:r>
              <a:rPr kumimoji="0" lang="en-GB" altLang="en-US" sz="1100" i="1" u="none" strike="noStrike" cap="none" normalizeH="0" baseline="0" dirty="0">
                <a:ln>
                  <a:noFill/>
                </a:ln>
                <a:solidFill>
                  <a:srgbClr val="7030A0"/>
                </a:solidFill>
                <a:effectLst/>
                <a:ea typeface="Calibri" panose="020F0502020204030204" pitchFamily="34" charset="0"/>
                <a:cs typeface="Arial" panose="020B0604020202020204" pitchFamily="34" charset="0"/>
              </a:rPr>
              <a:t>hite polo shirt (SP logo embroidered is preferred)</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sz="1100" i="1" dirty="0">
                <a:solidFill>
                  <a:srgbClr val="7030A0"/>
                </a:solidFill>
                <a:ea typeface="Calibri" panose="020F0502020204030204" pitchFamily="34" charset="0"/>
                <a:cs typeface="Arial" panose="020B0604020202020204" pitchFamily="34" charset="0"/>
              </a:rPr>
              <a:t>G</a:t>
            </a:r>
            <a:r>
              <a:rPr kumimoji="0" lang="en-GB" altLang="en-US" sz="1100" i="1" u="none" strike="noStrike" cap="none" normalizeH="0" baseline="0" dirty="0">
                <a:ln>
                  <a:noFill/>
                </a:ln>
                <a:solidFill>
                  <a:srgbClr val="7030A0"/>
                </a:solidFill>
                <a:effectLst/>
                <a:ea typeface="Calibri" panose="020F0502020204030204" pitchFamily="34" charset="0"/>
                <a:cs typeface="Arial" panose="020B0604020202020204" pitchFamily="34" charset="0"/>
              </a:rPr>
              <a:t>rey trousers/skirt/pinafore</a:t>
            </a:r>
            <a:endParaRPr kumimoji="0" lang="en-GB" altLang="en-US" sz="1100" i="1" u="none" strike="noStrike" cap="none" normalizeH="0" baseline="0" dirty="0">
              <a:ln>
                <a:noFill/>
              </a:ln>
              <a:solidFill>
                <a:srgbClr val="7030A0"/>
              </a:solidFill>
              <a:effectLst/>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i="1" u="none" strike="noStrike" cap="none" normalizeH="0" baseline="0" dirty="0">
                <a:ln>
                  <a:noFill/>
                </a:ln>
                <a:solidFill>
                  <a:srgbClr val="7030A0"/>
                </a:solidFill>
                <a:effectLst/>
                <a:ea typeface="Calibri" panose="020F0502020204030204" pitchFamily="34" charset="0"/>
                <a:cs typeface="Arial" panose="020B0604020202020204" pitchFamily="34" charset="0"/>
              </a:rPr>
              <a:t>Grey tights/socks </a:t>
            </a:r>
            <a:endParaRPr kumimoji="0" lang="en-GB" altLang="en-US" sz="1100" i="1" u="none" strike="noStrike" cap="none" normalizeH="0" baseline="0" dirty="0">
              <a:ln>
                <a:noFill/>
              </a:ln>
              <a:solidFill>
                <a:srgbClr val="7030A0"/>
              </a:solidFill>
              <a:effectLst/>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i="1" u="none" strike="noStrike" cap="none" normalizeH="0" baseline="0" dirty="0">
                <a:ln>
                  <a:noFill/>
                </a:ln>
                <a:solidFill>
                  <a:srgbClr val="7030A0"/>
                </a:solidFill>
                <a:effectLst/>
                <a:ea typeface="Calibri" panose="020F0502020204030204" pitchFamily="34" charset="0"/>
                <a:cs typeface="Arial" panose="020B0604020202020204" pitchFamily="34" charset="0"/>
              </a:rPr>
              <a:t>Black school shoes (no trainers)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1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ea typeface="Calibri" panose="020F0502020204030204" pitchFamily="34" charset="0"/>
                <a:cs typeface="Arial" panose="020B0604020202020204" pitchFamily="34" charset="0"/>
              </a:rPr>
              <a:t>For PE</a:t>
            </a:r>
            <a:r>
              <a:rPr kumimoji="0" lang="en-GB" altLang="en-US" sz="11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the compulsory uniform is:</a:t>
            </a:r>
            <a:endParaRPr kumimoji="0" lang="en-GB" altLang="en-US" sz="1100" b="0" i="0" u="none" strike="noStrike" cap="none" normalizeH="0" baseline="0" dirty="0">
              <a:ln>
                <a:noFill/>
              </a:ln>
              <a:solidFill>
                <a:schemeClr val="tx1"/>
              </a:solidFill>
              <a:effectLst/>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ea typeface="Calibri" panose="020F0502020204030204" pitchFamily="34" charset="0"/>
                <a:cs typeface="Arial" panose="020B0604020202020204" pitchFamily="34" charset="0"/>
              </a:rPr>
              <a:t>Burgundy sports t-shirt (SP logo)</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ea typeface="Calibri" panose="020F0502020204030204" pitchFamily="34" charset="0"/>
                <a:cs typeface="Arial" panose="020B0604020202020204" pitchFamily="34" charset="0"/>
              </a:rPr>
              <a:t>Black shorts (shorts with SP logo are available and preferred)</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ea typeface="Calibri" panose="020F0502020204030204" pitchFamily="34" charset="0"/>
                <a:cs typeface="Arial" panose="020B0604020202020204" pitchFamily="34" charset="0"/>
              </a:rPr>
              <a:t>Black PE pumps/trainers for outdoors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ea typeface="Calibri" panose="020F0502020204030204" pitchFamily="34" charset="0"/>
                <a:cs typeface="Arial" panose="020B0604020202020204" pitchFamily="34" charset="0"/>
              </a:rPr>
              <a:t>Plain black tracksuits can also be worn.</a:t>
            </a:r>
          </a:p>
          <a:p>
            <a:pPr marL="0" marR="0" lvl="0" indent="0" algn="l" defTabSz="914400" rtl="0" eaLnBrk="0" fontAlgn="base" latinLnBrk="0" hangingPunct="0">
              <a:lnSpc>
                <a:spcPct val="150000"/>
              </a:lnSpc>
              <a:spcBef>
                <a:spcPct val="0"/>
              </a:spcBef>
              <a:spcAft>
                <a:spcPct val="0"/>
              </a:spcAft>
              <a:buClrTx/>
              <a:buSzTx/>
              <a:buFontTx/>
              <a:buChar char="•"/>
              <a:tabLst/>
            </a:pPr>
            <a:endParaRPr lang="en-GB" altLang="en-US" sz="400" i="1" dirty="0">
              <a:solidFill>
                <a:srgbClr val="7030A0"/>
              </a:solidFill>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GB" altLang="en-US" sz="1100" b="0" u="none" strike="noStrike" cap="none" normalizeH="0" baseline="0" dirty="0">
                <a:ln>
                  <a:noFill/>
                </a:ln>
                <a:effectLst/>
                <a:cs typeface="Arial" panose="020B0604020202020204" pitchFamily="34" charset="0"/>
              </a:rPr>
              <a:t>NB: Children wear their PE kits all day on their timetabled PE days.                 These will be shared by your child’s class teacher in September.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2911A3E8-CF0A-47ED-ABAD-A89B128220C2}"/>
              </a:ext>
            </a:extLst>
          </p:cNvPr>
          <p:cNvSpPr txBox="1"/>
          <p:nvPr/>
        </p:nvSpPr>
        <p:spPr>
          <a:xfrm>
            <a:off x="4436502" y="6044439"/>
            <a:ext cx="2165300" cy="2217640"/>
          </a:xfrm>
          <a:prstGeom prst="rect">
            <a:avLst/>
          </a:prstGeom>
          <a:solidFill>
            <a:srgbClr val="FFC000"/>
          </a:solid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You can find further information about how to order school uniform on our website. It can be ordered here: </a:t>
            </a:r>
            <a:r>
              <a:rPr lang="en-GB" sz="14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https://www.schoolwearsolutions.com/product-category/our-schools/sutton-park-primary-school/</a:t>
            </a:r>
            <a:endParaRPr lang="en-GB"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D6BCF3BF-6071-4D96-962C-5A7F850340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63" t="13333" r="10000" b="4722"/>
          <a:stretch/>
        </p:blipFill>
        <p:spPr bwMode="auto">
          <a:xfrm>
            <a:off x="615094" y="5027408"/>
            <a:ext cx="3127321" cy="443538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1">
            <a:extLst>
              <a:ext uri="{FF2B5EF4-FFF2-40B4-BE49-F238E27FC236}">
                <a16:creationId xmlns:a16="http://schemas.microsoft.com/office/drawing/2014/main" id="{0FA120EC-E3F3-46DF-440D-6C630BFE562E}"/>
              </a:ext>
            </a:extLst>
          </p:cNvPr>
          <p:cNvSpPr txBox="1"/>
          <p:nvPr/>
        </p:nvSpPr>
        <p:spPr>
          <a:xfrm>
            <a:off x="4645542" y="2351129"/>
            <a:ext cx="1611400" cy="1572205"/>
          </a:xfrm>
          <a:prstGeom prst="rect">
            <a:avLst/>
          </a:prstGeom>
          <a:solidFill>
            <a:schemeClr val="accent1">
              <a:lumMod val="40000"/>
              <a:lumOff val="60000"/>
            </a:schemeClr>
          </a:solid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05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no expectation from school for parents to provide stationery items for their child. </a:t>
            </a:r>
          </a:p>
          <a:p>
            <a:pPr algn="ctr"/>
            <a:endParaRPr lang="en-GB"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050" dirty="0">
                <a:solidFill>
                  <a:schemeClr val="tx1"/>
                </a:solidFill>
                <a:latin typeface="Arial" panose="020B0604020202020204" pitchFamily="34" charset="0"/>
                <a:ea typeface="Calibri" panose="020F0502020204030204" pitchFamily="34" charset="0"/>
                <a:cs typeface="Arial" panose="020B0604020202020204" pitchFamily="34" charset="0"/>
              </a:rPr>
              <a:t>School will provide pens, pencils, rulers, glue sticks etc. to every child in September.</a:t>
            </a:r>
            <a:endParaRPr lang="en-GB" sz="11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059172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6198" y="100323"/>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Starting school:</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2"/>
          <a:stretch>
            <a:fillRect/>
          </a:stretch>
        </p:blipFill>
        <p:spPr>
          <a:xfrm>
            <a:off x="5811487" y="168189"/>
            <a:ext cx="790315" cy="790315"/>
          </a:xfrm>
          <a:prstGeom prst="rect">
            <a:avLst/>
          </a:prstGeom>
        </p:spPr>
      </p:pic>
      <p:sp>
        <p:nvSpPr>
          <p:cNvPr id="4" name="Rectangle 2">
            <a:extLst>
              <a:ext uri="{FF2B5EF4-FFF2-40B4-BE49-F238E27FC236}">
                <a16:creationId xmlns:a16="http://schemas.microsoft.com/office/drawing/2014/main" id="{8ACFE674-A25A-4FA2-830D-83F7C2B8006E}"/>
              </a:ext>
            </a:extLst>
          </p:cNvPr>
          <p:cNvSpPr>
            <a:spLocks noChangeArrowheads="1"/>
          </p:cNvSpPr>
          <p:nvPr/>
        </p:nvSpPr>
        <p:spPr bwMode="auto">
          <a:xfrm>
            <a:off x="219919" y="378424"/>
            <a:ext cx="5062731" cy="897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100" b="1" i="0" u="sng" strike="noStrike" cap="none" normalizeH="0" baseline="0" dirty="0">
                <a:ln>
                  <a:noFill/>
                </a:ln>
                <a:solidFill>
                  <a:srgbClr val="7030A0"/>
                </a:solidFill>
                <a:effectLst/>
                <a:cs typeface="Arial" panose="020B0604020202020204" pitchFamily="34" charset="0"/>
              </a:rPr>
              <a:t>September 2022:</a:t>
            </a:r>
          </a:p>
          <a:p>
            <a:pPr marL="0" marR="0" lvl="0" indent="0" algn="l" defTabSz="914400" rtl="0" eaLnBrk="0" fontAlgn="base" latinLnBrk="0" hangingPunct="0">
              <a:lnSpc>
                <a:spcPct val="100000"/>
              </a:lnSpc>
              <a:spcBef>
                <a:spcPct val="0"/>
              </a:spcBef>
              <a:spcAft>
                <a:spcPct val="0"/>
              </a:spcAft>
              <a:buClrTx/>
              <a:buSzTx/>
              <a:tabLst/>
            </a:pPr>
            <a:r>
              <a:rPr lang="en-GB" altLang="en-US" sz="1100" dirty="0">
                <a:solidFill>
                  <a:schemeClr val="accent1"/>
                </a:solidFill>
                <a:cs typeface="Arial" panose="020B0604020202020204" pitchFamily="34" charset="0"/>
              </a:rPr>
              <a:t>Monday 5</a:t>
            </a:r>
            <a:r>
              <a:rPr lang="en-GB" altLang="en-US" sz="1100" baseline="30000" dirty="0">
                <a:solidFill>
                  <a:schemeClr val="accent1"/>
                </a:solidFill>
                <a:cs typeface="Arial" panose="020B0604020202020204" pitchFamily="34" charset="0"/>
              </a:rPr>
              <a:t>th</a:t>
            </a:r>
            <a:r>
              <a:rPr lang="en-GB" altLang="en-US" sz="1100" dirty="0">
                <a:solidFill>
                  <a:schemeClr val="accent1"/>
                </a:solidFill>
                <a:cs typeface="Arial" panose="020B0604020202020204" pitchFamily="34" charset="0"/>
              </a:rPr>
              <a:t> and Tuesday 6</a:t>
            </a:r>
            <a:r>
              <a:rPr lang="en-GB" altLang="en-US" sz="1100" baseline="30000" dirty="0">
                <a:solidFill>
                  <a:schemeClr val="accent1"/>
                </a:solidFill>
                <a:cs typeface="Arial" panose="020B0604020202020204" pitchFamily="34" charset="0"/>
              </a:rPr>
              <a:t>th</a:t>
            </a:r>
            <a:r>
              <a:rPr lang="en-GB" altLang="en-US" sz="1100" dirty="0">
                <a:solidFill>
                  <a:schemeClr val="accent1"/>
                </a:solidFill>
                <a:cs typeface="Arial" panose="020B0604020202020204" pitchFamily="34" charset="0"/>
              </a:rPr>
              <a:t> September </a:t>
            </a:r>
            <a:r>
              <a:rPr lang="en-GB" altLang="en-US" sz="1100" dirty="0">
                <a:cs typeface="Arial" panose="020B0604020202020204" pitchFamily="34" charset="0"/>
              </a:rPr>
              <a:t>– Teacher training days</a:t>
            </a:r>
          </a:p>
          <a:p>
            <a:pPr marL="0" marR="0" lvl="0" indent="0" algn="l" defTabSz="914400" rtl="0" eaLnBrk="0" fontAlgn="base" latinLnBrk="0" hangingPunct="0">
              <a:lnSpc>
                <a:spcPct val="100000"/>
              </a:lnSpc>
              <a:spcBef>
                <a:spcPct val="0"/>
              </a:spcBef>
              <a:spcAft>
                <a:spcPct val="0"/>
              </a:spcAft>
              <a:buClrTx/>
              <a:buSzTx/>
              <a:tabLst/>
            </a:pPr>
            <a:r>
              <a:rPr kumimoji="0" lang="en-GB" altLang="en-US" sz="1100" b="0" i="0" u="none" strike="noStrike" cap="none" normalizeH="0" baseline="0" dirty="0">
                <a:ln>
                  <a:noFill/>
                </a:ln>
                <a:solidFill>
                  <a:schemeClr val="accent1"/>
                </a:solidFill>
                <a:effectLst/>
                <a:cs typeface="Arial" panose="020B0604020202020204" pitchFamily="34" charset="0"/>
              </a:rPr>
              <a:t>Wednesday 7</a:t>
            </a:r>
            <a:r>
              <a:rPr kumimoji="0" lang="en-GB" altLang="en-US" sz="1100" b="0" i="0" u="none" strike="noStrike" cap="none" normalizeH="0" baseline="30000" dirty="0">
                <a:ln>
                  <a:noFill/>
                </a:ln>
                <a:solidFill>
                  <a:schemeClr val="accent1"/>
                </a:solidFill>
                <a:effectLst/>
                <a:cs typeface="Arial" panose="020B0604020202020204" pitchFamily="34" charset="0"/>
              </a:rPr>
              <a:t>th</a:t>
            </a:r>
            <a:r>
              <a:rPr kumimoji="0" lang="en-GB" altLang="en-US" sz="1100" b="0" i="0" u="none" strike="noStrike" cap="none" normalizeH="0" baseline="0" dirty="0">
                <a:ln>
                  <a:noFill/>
                </a:ln>
                <a:solidFill>
                  <a:schemeClr val="accent1"/>
                </a:solidFill>
                <a:effectLst/>
                <a:cs typeface="Arial" panose="020B0604020202020204" pitchFamily="34" charset="0"/>
              </a:rPr>
              <a:t> </a:t>
            </a:r>
            <a:r>
              <a:rPr lang="en-GB" altLang="en-US" sz="1100" dirty="0">
                <a:solidFill>
                  <a:schemeClr val="accent1"/>
                </a:solidFill>
                <a:cs typeface="Arial" panose="020B0604020202020204" pitchFamily="34" charset="0"/>
              </a:rPr>
              <a:t>September – </a:t>
            </a:r>
            <a:r>
              <a:rPr lang="en-GB" altLang="en-US" sz="1100" dirty="0">
                <a:cs typeface="Arial" panose="020B0604020202020204" pitchFamily="34" charset="0"/>
              </a:rPr>
              <a:t>School begins for all pupils from Reception-Y6</a:t>
            </a:r>
            <a:endParaRPr kumimoji="0" lang="en-GB" altLang="en-US" sz="1600" b="0" i="0" u="none" strike="noStrike" cap="none" normalizeH="0" baseline="0" dirty="0">
              <a:ln>
                <a:noFill/>
              </a:ln>
              <a:effectLst/>
              <a:cs typeface="Arial" panose="020B0604020202020204" pitchFamily="34" charset="0"/>
            </a:endParaRPr>
          </a:p>
          <a:p>
            <a:pPr>
              <a:lnSpc>
                <a:spcPct val="107000"/>
              </a:lnSpc>
              <a:spcAft>
                <a:spcPts val="800"/>
              </a:spcAft>
            </a:pPr>
            <a:endParaRPr lang="en-GB" sz="600" b="1" u="sng" dirty="0">
              <a:solidFill>
                <a:srgbClr val="7030A0"/>
              </a:solidFill>
              <a:effectLst/>
              <a:ea typeface="Calibri" panose="020F0502020204030204" pitchFamily="34" charset="0"/>
              <a:cs typeface="Arial" panose="020B0604020202020204" pitchFamily="34" charset="0"/>
            </a:endParaRPr>
          </a:p>
          <a:p>
            <a:pPr>
              <a:lnSpc>
                <a:spcPct val="107000"/>
              </a:lnSpc>
              <a:spcAft>
                <a:spcPts val="800"/>
              </a:spcAft>
            </a:pPr>
            <a:r>
              <a:rPr lang="en-GB" sz="1100" b="1" u="sng" dirty="0">
                <a:solidFill>
                  <a:srgbClr val="7030A0"/>
                </a:solidFill>
                <a:effectLst/>
                <a:ea typeface="Calibri" panose="020F0502020204030204" pitchFamily="34" charset="0"/>
                <a:cs typeface="Arial" panose="020B0604020202020204" pitchFamily="34" charset="0"/>
              </a:rPr>
              <a:t>Arrival and Departure Procedures:</a:t>
            </a:r>
            <a:endParaRPr lang="en-GB" sz="1100" b="1" dirty="0">
              <a:solidFill>
                <a:srgbClr val="7030A0"/>
              </a:solidFill>
              <a:effectLst/>
              <a:ea typeface="Calibri" panose="020F0502020204030204" pitchFamily="34" charset="0"/>
              <a:cs typeface="Arial" panose="020B0604020202020204" pitchFamily="34" charset="0"/>
            </a:endParaRPr>
          </a:p>
          <a:p>
            <a:pPr marL="171450" indent="-171450" algn="just">
              <a:lnSpc>
                <a:spcPct val="107000"/>
              </a:lnSpc>
              <a:spcAft>
                <a:spcPts val="800"/>
              </a:spcAft>
              <a:buFont typeface="Arial" panose="020B0604020202020204" pitchFamily="34" charset="0"/>
              <a:buChar char="•"/>
            </a:pPr>
            <a:r>
              <a:rPr lang="en-GB" sz="1100" dirty="0">
                <a:ea typeface="Calibri" panose="020F0502020204030204" pitchFamily="34" charset="0"/>
                <a:cs typeface="Arial" panose="020B0604020202020204" pitchFamily="34" charset="0"/>
              </a:rPr>
              <a:t>The doors to school open at </a:t>
            </a:r>
            <a:r>
              <a:rPr lang="en-GB" sz="1100" b="1" dirty="0">
                <a:solidFill>
                  <a:srgbClr val="7030A0"/>
                </a:solidFill>
                <a:ea typeface="Calibri" panose="020F0502020204030204" pitchFamily="34" charset="0"/>
                <a:cs typeface="Arial" panose="020B0604020202020204" pitchFamily="34" charset="0"/>
              </a:rPr>
              <a:t>8:45am</a:t>
            </a:r>
            <a:r>
              <a:rPr lang="en-GB" sz="1100" dirty="0">
                <a:ea typeface="Calibri" panose="020F0502020204030204" pitchFamily="34" charset="0"/>
                <a:cs typeface="Arial" panose="020B0604020202020204" pitchFamily="34" charset="0"/>
              </a:rPr>
              <a:t> and we operate a 10-minute window for children to get into school each morning. </a:t>
            </a:r>
          </a:p>
          <a:p>
            <a:pPr marL="171450" indent="-171450" algn="just">
              <a:lnSpc>
                <a:spcPct val="107000"/>
              </a:lnSpc>
              <a:spcAft>
                <a:spcPts val="800"/>
              </a:spcAft>
              <a:buFont typeface="Arial" panose="020B0604020202020204" pitchFamily="34" charset="0"/>
              <a:buChar char="•"/>
            </a:pPr>
            <a:r>
              <a:rPr lang="en-GB" sz="1100" dirty="0">
                <a:ea typeface="Calibri" panose="020F0502020204030204" pitchFamily="34" charset="0"/>
                <a:cs typeface="Arial" panose="020B0604020202020204" pitchFamily="34" charset="0"/>
              </a:rPr>
              <a:t>Registration begins at </a:t>
            </a:r>
            <a:r>
              <a:rPr lang="en-GB" sz="1100" b="1" dirty="0">
                <a:solidFill>
                  <a:srgbClr val="7030A0"/>
                </a:solidFill>
                <a:ea typeface="Calibri" panose="020F0502020204030204" pitchFamily="34" charset="0"/>
                <a:cs typeface="Arial" panose="020B0604020202020204" pitchFamily="34" charset="0"/>
              </a:rPr>
              <a:t>8:55am</a:t>
            </a:r>
            <a:r>
              <a:rPr lang="en-GB" sz="1100" dirty="0">
                <a:ea typeface="Calibri" panose="020F0502020204030204" pitchFamily="34" charset="0"/>
                <a:cs typeface="Arial" panose="020B0604020202020204" pitchFamily="34" charset="0"/>
              </a:rPr>
              <a:t> and any child who is not in the classroom by this time, is late. </a:t>
            </a:r>
          </a:p>
          <a:p>
            <a:pPr marL="171450" indent="-171450" algn="just">
              <a:lnSpc>
                <a:spcPct val="107000"/>
              </a:lnSpc>
              <a:spcAft>
                <a:spcPts val="800"/>
              </a:spcAft>
              <a:buFont typeface="Arial" panose="020B0604020202020204" pitchFamily="34" charset="0"/>
              <a:buChar char="•"/>
            </a:pPr>
            <a:r>
              <a:rPr lang="en-GB" sz="1100" b="1" dirty="0">
                <a:solidFill>
                  <a:srgbClr val="7030A0"/>
                </a:solidFill>
                <a:effectLst/>
                <a:ea typeface="Calibri" panose="020F0502020204030204" pitchFamily="34" charset="0"/>
                <a:cs typeface="Arial" panose="020B0604020202020204" pitchFamily="34" charset="0"/>
              </a:rPr>
              <a:t>Lates </a:t>
            </a:r>
            <a:r>
              <a:rPr lang="en-GB" sz="1100" dirty="0">
                <a:effectLst/>
                <a:ea typeface="Calibri" panose="020F0502020204030204" pitchFamily="34" charset="0"/>
                <a:cs typeface="Arial" panose="020B0604020202020204" pitchFamily="34" charset="0"/>
              </a:rPr>
              <a:t>must enter school </a:t>
            </a:r>
            <a:r>
              <a:rPr lang="en-GB" sz="1100" dirty="0">
                <a:ea typeface="Calibri" panose="020F0502020204030204" pitchFamily="34" charset="0"/>
                <a:cs typeface="Arial" panose="020B0604020202020204" pitchFamily="34" charset="0"/>
              </a:rPr>
              <a:t>via the main school reception to receive their mark. </a:t>
            </a:r>
          </a:p>
          <a:p>
            <a:pPr marL="171450" indent="-171450" algn="just">
              <a:lnSpc>
                <a:spcPct val="107000"/>
              </a:lnSpc>
              <a:spcAft>
                <a:spcPts val="800"/>
              </a:spcAft>
              <a:buFont typeface="Arial" panose="020B0604020202020204" pitchFamily="34" charset="0"/>
              <a:buChar char="•"/>
            </a:pPr>
            <a:r>
              <a:rPr lang="en-GB" sz="1100" dirty="0">
                <a:effectLst/>
                <a:ea typeface="Calibri" panose="020F0502020204030204" pitchFamily="34" charset="0"/>
                <a:cs typeface="Arial" panose="020B0604020202020204" pitchFamily="34" charset="0"/>
              </a:rPr>
              <a:t>The school da</a:t>
            </a:r>
            <a:r>
              <a:rPr lang="en-GB" sz="1100" dirty="0">
                <a:ea typeface="Calibri" panose="020F0502020204030204" pitchFamily="34" charset="0"/>
                <a:cs typeface="Arial" panose="020B0604020202020204" pitchFamily="34" charset="0"/>
              </a:rPr>
              <a:t>y ends at </a:t>
            </a:r>
            <a:r>
              <a:rPr lang="en-GB" sz="1100" b="1" dirty="0">
                <a:solidFill>
                  <a:srgbClr val="7030A0"/>
                </a:solidFill>
                <a:ea typeface="Calibri" panose="020F0502020204030204" pitchFamily="34" charset="0"/>
                <a:cs typeface="Arial" panose="020B0604020202020204" pitchFamily="34" charset="0"/>
              </a:rPr>
              <a:t>15:15pm</a:t>
            </a:r>
            <a:r>
              <a:rPr lang="en-GB" sz="1100" dirty="0">
                <a:ea typeface="Calibri" panose="020F0502020204030204" pitchFamily="34" charset="0"/>
                <a:cs typeface="Arial" panose="020B0604020202020204" pitchFamily="34" charset="0"/>
              </a:rPr>
              <a:t>.</a:t>
            </a:r>
          </a:p>
          <a:p>
            <a:pPr marL="171450" indent="-171450" algn="just">
              <a:lnSpc>
                <a:spcPct val="107000"/>
              </a:lnSpc>
              <a:spcAft>
                <a:spcPts val="800"/>
              </a:spcAft>
              <a:buFont typeface="Arial" panose="020B0604020202020204" pitchFamily="34" charset="0"/>
              <a:buChar char="•"/>
            </a:pPr>
            <a:r>
              <a:rPr lang="en-GB" sz="1100" dirty="0">
                <a:effectLst/>
                <a:ea typeface="Calibri" panose="020F0502020204030204" pitchFamily="34" charset="0"/>
                <a:cs typeface="Arial" panose="020B0604020202020204" pitchFamily="34" charset="0"/>
              </a:rPr>
              <a:t>Children </a:t>
            </a:r>
            <a:r>
              <a:rPr lang="en-GB" sz="1100" dirty="0">
                <a:ea typeface="Calibri" panose="020F0502020204030204" pitchFamily="34" charset="0"/>
                <a:cs typeface="Arial" panose="020B0604020202020204" pitchFamily="34" charset="0"/>
              </a:rPr>
              <a:t>should</a:t>
            </a:r>
            <a:r>
              <a:rPr lang="en-GB" sz="1100" dirty="0">
                <a:effectLst/>
                <a:ea typeface="Calibri" panose="020F0502020204030204" pitchFamily="34" charset="0"/>
                <a:cs typeface="Arial" panose="020B0604020202020204" pitchFamily="34" charset="0"/>
              </a:rPr>
              <a:t> be dropped off and collected from their House playground (Rowling, Lewis or Dahl, see next page) If your child in is Nursery or Reception, they are dropped off at the EYFS gate, adjacent to the main school field.</a:t>
            </a:r>
          </a:p>
          <a:p>
            <a:pPr algn="just">
              <a:lnSpc>
                <a:spcPct val="107000"/>
              </a:lnSpc>
              <a:spcAft>
                <a:spcPts val="800"/>
              </a:spcAft>
            </a:pPr>
            <a:endParaRPr lang="en-GB" sz="1100" dirty="0">
              <a:ea typeface="Calibri" panose="020F0502020204030204" pitchFamily="34" charset="0"/>
              <a:cs typeface="Arial" panose="020B0604020202020204" pitchFamily="34" charset="0"/>
            </a:endParaRPr>
          </a:p>
          <a:p>
            <a:pPr algn="just">
              <a:lnSpc>
                <a:spcPct val="107000"/>
              </a:lnSpc>
              <a:spcAft>
                <a:spcPts val="800"/>
              </a:spcAft>
            </a:pPr>
            <a:endParaRPr kumimoji="0" lang="en-GB" altLang="en-US" sz="1600" b="0" i="0" u="none" strike="noStrike" cap="none" normalizeH="0" baseline="0" dirty="0">
              <a:ln>
                <a:noFill/>
              </a:ln>
              <a:solidFill>
                <a:schemeClr val="tx1"/>
              </a:solidFill>
              <a:effectLst/>
              <a:cs typeface="Arial" panose="020B0604020202020204" pitchFamily="34" charset="0"/>
            </a:endParaRPr>
          </a:p>
          <a:p>
            <a:pPr algn="just">
              <a:lnSpc>
                <a:spcPct val="107000"/>
              </a:lnSpc>
              <a:spcAft>
                <a:spcPts val="800"/>
              </a:spcAft>
            </a:pPr>
            <a:endParaRPr lang="en-GB" altLang="en-US" sz="1600" dirty="0">
              <a:cs typeface="Arial" panose="020B0604020202020204" pitchFamily="34" charset="0"/>
            </a:endParaRPr>
          </a:p>
          <a:p>
            <a:pPr algn="just">
              <a:lnSpc>
                <a:spcPct val="107000"/>
              </a:lnSpc>
              <a:spcAft>
                <a:spcPts val="800"/>
              </a:spcAft>
            </a:pPr>
            <a:endParaRPr kumimoji="0" lang="en-GB" altLang="en-US" sz="1600" b="0" i="0" u="none" strike="noStrike" cap="none" normalizeH="0" baseline="0" dirty="0">
              <a:ln>
                <a:noFill/>
              </a:ln>
              <a:solidFill>
                <a:schemeClr val="tx1"/>
              </a:solidFill>
              <a:effectLst/>
              <a:cs typeface="Arial" panose="020B0604020202020204" pitchFamily="34" charset="0"/>
            </a:endParaRPr>
          </a:p>
          <a:p>
            <a:pPr>
              <a:lnSpc>
                <a:spcPct val="107000"/>
              </a:lnSpc>
              <a:spcAft>
                <a:spcPts val="800"/>
              </a:spcAft>
            </a:pPr>
            <a:r>
              <a:rPr lang="en-GB" sz="1100" b="1" u="sng" dirty="0">
                <a:solidFill>
                  <a:srgbClr val="7030A0"/>
                </a:solidFill>
                <a:effectLst/>
                <a:ea typeface="Calibri" panose="020F0502020204030204" pitchFamily="34" charset="0"/>
                <a:cs typeface="Arial" panose="020B0604020202020204" pitchFamily="34" charset="0"/>
              </a:rPr>
              <a:t>Lunchtimes:</a:t>
            </a:r>
            <a:endParaRPr lang="en-GB" sz="1100" b="1" dirty="0">
              <a:solidFill>
                <a:srgbClr val="7030A0"/>
              </a:solidFill>
              <a:effectLst/>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ea typeface="Calibri" panose="020F0502020204030204" pitchFamily="34" charset="0"/>
                <a:cs typeface="Arial" panose="020B0604020202020204" pitchFamily="34" charset="0"/>
              </a:rPr>
              <a:t>Our kitchen team provide delicious, nutritious hot meals every day. These are automatically free to any child in Reception, Y1 or Y2 as part of the universal free school meals initiative from the government. </a:t>
            </a:r>
          </a:p>
          <a:p>
            <a:pPr algn="just">
              <a:lnSpc>
                <a:spcPct val="107000"/>
              </a:lnSpc>
              <a:spcAft>
                <a:spcPts val="800"/>
              </a:spcAft>
            </a:pPr>
            <a:r>
              <a:rPr lang="en-GB" sz="1100" dirty="0">
                <a:ea typeface="Calibri" panose="020F0502020204030204" pitchFamily="34" charset="0"/>
                <a:cs typeface="Arial" panose="020B0604020202020204" pitchFamily="34" charset="0"/>
              </a:rPr>
              <a:t>Other children may also be eligible for a free school meal, as part of the pupil premium free school meals offer. If you think this applies to you, please contact our school office via </a:t>
            </a:r>
            <a:r>
              <a:rPr lang="en-GB" sz="1100" dirty="0">
                <a:ea typeface="Calibri" panose="020F0502020204030204" pitchFamily="34" charset="0"/>
                <a:cs typeface="Arial" panose="020B0604020202020204" pitchFamily="34" charset="0"/>
                <a:hlinkClick r:id="rId3"/>
              </a:rPr>
              <a:t>enquiry@suttonparkprimary.co.uk</a:t>
            </a:r>
            <a:r>
              <a:rPr lang="en-GB" sz="1100" dirty="0">
                <a:ea typeface="Calibri" panose="020F0502020204030204" pitchFamily="34" charset="0"/>
                <a:cs typeface="Arial" panose="020B0604020202020204" pitchFamily="34" charset="0"/>
              </a:rPr>
              <a:t> for more information. </a:t>
            </a:r>
          </a:p>
          <a:p>
            <a:pPr algn="just">
              <a:lnSpc>
                <a:spcPct val="107000"/>
              </a:lnSpc>
              <a:spcAft>
                <a:spcPts val="800"/>
              </a:spcAft>
            </a:pPr>
            <a:r>
              <a:rPr lang="en-GB" sz="1100" dirty="0">
                <a:ea typeface="Calibri" panose="020F0502020204030204" pitchFamily="34" charset="0"/>
                <a:cs typeface="Arial" panose="020B0604020202020204" pitchFamily="34" charset="0"/>
              </a:rPr>
              <a:t>Dinners can be purchased at a cost of £2.25 per day (payable via ParentPay) Healthy packed lunches are also permitted for all pupils who do not wish to have a hot school dinner. </a:t>
            </a:r>
            <a:endParaRPr lang="en-GB" altLang="en-US" sz="1100" dirty="0">
              <a:cs typeface="Arial" panose="020B0604020202020204" pitchFamily="34" charset="0"/>
            </a:endParaRPr>
          </a:p>
          <a:p>
            <a:pPr algn="just">
              <a:lnSpc>
                <a:spcPct val="107000"/>
              </a:lnSpc>
              <a:spcAft>
                <a:spcPts val="800"/>
              </a:spcAft>
            </a:pPr>
            <a:endParaRPr lang="en-GB" sz="1100" b="1" u="sng" dirty="0">
              <a:solidFill>
                <a:srgbClr val="7030A0"/>
              </a:solidFill>
              <a:effectLst/>
              <a:ea typeface="Calibri" panose="020F0502020204030204" pitchFamily="34" charset="0"/>
              <a:cs typeface="Arial" panose="020B0604020202020204" pitchFamily="34" charset="0"/>
            </a:endParaRPr>
          </a:p>
          <a:p>
            <a:pPr algn="just">
              <a:lnSpc>
                <a:spcPct val="107000"/>
              </a:lnSpc>
              <a:spcAft>
                <a:spcPts val="800"/>
              </a:spcAft>
            </a:pPr>
            <a:r>
              <a:rPr lang="en-GB" sz="1100" b="1" u="sng" dirty="0">
                <a:solidFill>
                  <a:srgbClr val="7030A0"/>
                </a:solidFill>
                <a:effectLst/>
                <a:ea typeface="Calibri" panose="020F0502020204030204" pitchFamily="34" charset="0"/>
                <a:cs typeface="Arial" panose="020B0604020202020204" pitchFamily="34" charset="0"/>
              </a:rPr>
              <a:t>Snack time:</a:t>
            </a:r>
            <a:endParaRPr kumimoji="0" lang="en-GB" altLang="en-US" sz="1100" b="0" i="0" u="none" strike="noStrike" cap="none" normalizeH="0" baseline="0" dirty="0">
              <a:ln>
                <a:noFill/>
              </a:ln>
              <a:solidFill>
                <a:schemeClr val="tx1"/>
              </a:solidFill>
              <a:effectLst/>
              <a:cs typeface="Arial" panose="020B0604020202020204" pitchFamily="34" charset="0"/>
            </a:endParaRPr>
          </a:p>
          <a:p>
            <a:pPr algn="just">
              <a:lnSpc>
                <a:spcPct val="107000"/>
              </a:lnSpc>
              <a:spcAft>
                <a:spcPts val="800"/>
              </a:spcAft>
            </a:pPr>
            <a:r>
              <a:rPr lang="en-GB" sz="1100" dirty="0">
                <a:ea typeface="Calibri" panose="020F0502020204030204" pitchFamily="34" charset="0"/>
                <a:cs typeface="Arial" panose="020B0604020202020204" pitchFamily="34" charset="0"/>
              </a:rPr>
              <a:t>Children in Years 1-6 are permitted to bring a healthy snack, such as fruit or a cereal bar, with them to school each day. We are a NUT-FREE school so no products containing nuts can be brought into school.</a:t>
            </a:r>
          </a:p>
          <a:p>
            <a:pPr algn="just">
              <a:lnSpc>
                <a:spcPct val="107000"/>
              </a:lnSpc>
              <a:spcAft>
                <a:spcPts val="0"/>
              </a:spcAft>
            </a:pPr>
            <a:r>
              <a:rPr lang="en-GB" sz="1100" dirty="0">
                <a:ea typeface="Calibri" panose="020F0502020204030204" pitchFamily="34" charset="0"/>
                <a:cs typeface="Arial" panose="020B0604020202020204" pitchFamily="34" charset="0"/>
              </a:rPr>
              <a:t>Pupils should also bring a water bottle – they have access to                                        </a:t>
            </a:r>
          </a:p>
          <a:p>
            <a:pPr algn="just">
              <a:lnSpc>
                <a:spcPct val="107000"/>
              </a:lnSpc>
              <a:spcAft>
                <a:spcPts val="0"/>
              </a:spcAft>
            </a:pPr>
            <a:r>
              <a:rPr lang="en-GB" sz="1100" dirty="0">
                <a:ea typeface="Calibri" panose="020F0502020204030204" pitchFamily="34" charset="0"/>
                <a:cs typeface="Arial" panose="020B0604020202020204" pitchFamily="34" charset="0"/>
              </a:rPr>
              <a:t>fresh, filtered water freely across the school day in all year groups. </a:t>
            </a:r>
            <a:endParaRPr lang="en-GB" sz="1100" dirty="0">
              <a:effectLst/>
              <a:ea typeface="Calibri" panose="020F0502020204030204" pitchFamily="34" charset="0"/>
              <a:cs typeface="Arial" panose="020B0604020202020204" pitchFamily="34" charset="0"/>
            </a:endParaRPr>
          </a:p>
          <a:p>
            <a:pPr algn="just">
              <a:lnSpc>
                <a:spcPct val="107000"/>
              </a:lnSpc>
              <a:spcAft>
                <a:spcPts val="800"/>
              </a:spcAf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pic>
        <p:nvPicPr>
          <p:cNvPr id="3074" name="Picture 2" descr="See the source image">
            <a:extLst>
              <a:ext uri="{FF2B5EF4-FFF2-40B4-BE49-F238E27FC236}">
                <a16:creationId xmlns:a16="http://schemas.microsoft.com/office/drawing/2014/main" id="{6D73CEDD-9FA2-FFEA-40A2-0392DA189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935"/>
          <a:stretch>
            <a:fillRect/>
          </a:stretch>
        </p:blipFill>
        <p:spPr bwMode="auto">
          <a:xfrm>
            <a:off x="4641191" y="8455936"/>
            <a:ext cx="526421" cy="57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5" name="Picture 3" descr="See the source image">
            <a:extLst>
              <a:ext uri="{FF2B5EF4-FFF2-40B4-BE49-F238E27FC236}">
                <a16:creationId xmlns:a16="http://schemas.microsoft.com/office/drawing/2014/main" id="{5278A46D-77DD-0E0B-20BD-78FC10771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90" y="3934171"/>
            <a:ext cx="764486" cy="108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Box 9">
            <a:extLst>
              <a:ext uri="{FF2B5EF4-FFF2-40B4-BE49-F238E27FC236}">
                <a16:creationId xmlns:a16="http://schemas.microsoft.com/office/drawing/2014/main" id="{65829F6D-FD6B-E67A-39AB-8E5C1B6853D9}"/>
              </a:ext>
            </a:extLst>
          </p:cNvPr>
          <p:cNvSpPr txBox="1"/>
          <p:nvPr/>
        </p:nvSpPr>
        <p:spPr>
          <a:xfrm>
            <a:off x="1007123" y="4116242"/>
            <a:ext cx="4399598" cy="750975"/>
          </a:xfrm>
          <a:prstGeom prst="rect">
            <a:avLst/>
          </a:prstGeom>
          <a:noFill/>
        </p:spPr>
        <p:txBody>
          <a:bodyPr wrap="square">
            <a:spAutoFit/>
          </a:bodyPr>
          <a:lstStyle/>
          <a:p>
            <a:pPr algn="ctr">
              <a:lnSpc>
                <a:spcPct val="107000"/>
              </a:lnSpc>
            </a:pPr>
            <a:r>
              <a:rPr lang="en-GB" sz="1000" b="1" dirty="0">
                <a:effectLst/>
                <a:latin typeface="Arial" panose="020B0604020202020204" pitchFamily="34" charset="0"/>
                <a:ea typeface="Calibri" panose="020F0502020204030204" pitchFamily="34" charset="0"/>
                <a:cs typeface="Arial" panose="020B0604020202020204" pitchFamily="34" charset="0"/>
              </a:rPr>
              <a:t>THE GOVERNMENT ARE ENFORCING INCREASED SANCTIONS FOR POOR ATTENDANCE AND PUNCTUALITY FROM SEPTEMBER. </a:t>
            </a:r>
          </a:p>
          <a:p>
            <a:pPr algn="ctr">
              <a:lnSpc>
                <a:spcPct val="107000"/>
              </a:lnSpc>
            </a:pPr>
            <a:r>
              <a:rPr lang="en-GB" sz="1000" b="1" dirty="0">
                <a:effectLst/>
                <a:latin typeface="Arial" panose="020B0604020202020204" pitchFamily="34" charset="0"/>
                <a:ea typeface="Calibri" panose="020F0502020204030204" pitchFamily="34" charset="0"/>
                <a:cs typeface="Arial" panose="020B0604020202020204" pitchFamily="34" charset="0"/>
              </a:rPr>
              <a:t>IT IS VITAL THAT CHILDREN ARE IN SCHOOL (AND ON TIME) EVERYDAY.</a:t>
            </a:r>
            <a:endParaRPr lang="en-GB" altLang="en-US"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735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8567" y="160787"/>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Houses:</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2"/>
          <a:stretch>
            <a:fillRect/>
          </a:stretch>
        </p:blipFill>
        <p:spPr>
          <a:xfrm>
            <a:off x="5811487" y="168189"/>
            <a:ext cx="790315" cy="790315"/>
          </a:xfrm>
          <a:prstGeom prst="rect">
            <a:avLst/>
          </a:prstGeom>
        </p:spPr>
      </p:pic>
      <p:sp>
        <p:nvSpPr>
          <p:cNvPr id="4" name="Rectangle 2">
            <a:extLst>
              <a:ext uri="{FF2B5EF4-FFF2-40B4-BE49-F238E27FC236}">
                <a16:creationId xmlns:a16="http://schemas.microsoft.com/office/drawing/2014/main" id="{8ACFE674-A25A-4FA2-830D-83F7C2B8006E}"/>
              </a:ext>
            </a:extLst>
          </p:cNvPr>
          <p:cNvSpPr>
            <a:spLocks noChangeArrowheads="1"/>
          </p:cNvSpPr>
          <p:nvPr/>
        </p:nvSpPr>
        <p:spPr bwMode="auto">
          <a:xfrm>
            <a:off x="189873" y="4097719"/>
            <a:ext cx="5164084" cy="51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just">
              <a:lnSpc>
                <a:spcPct val="107000"/>
              </a:lnSpc>
              <a:spcAft>
                <a:spcPts val="800"/>
              </a:spcAft>
              <a:buFont typeface="Arial" panose="020B0604020202020204" pitchFamily="34" charset="0"/>
              <a:buChar char="•"/>
            </a:pPr>
            <a:r>
              <a:rPr kumimoji="0" lang="en-GB" altLang="en-US" sz="1050" b="0" i="0" u="none" strike="noStrike" cap="none" normalizeH="0" baseline="0" dirty="0">
                <a:ln>
                  <a:noFill/>
                </a:ln>
                <a:solidFill>
                  <a:schemeClr val="tx1"/>
                </a:solidFill>
                <a:effectLst/>
                <a:cs typeface="Arial" panose="020B0604020202020204" pitchFamily="34" charset="0"/>
              </a:rPr>
              <a:t>Houses form an important part of our rewards system. Children work individually and collectively to earn as many house points as they can across the school week. </a:t>
            </a:r>
          </a:p>
          <a:p>
            <a:pPr marL="171450" indent="-171450" algn="just">
              <a:lnSpc>
                <a:spcPct val="107000"/>
              </a:lnSpc>
              <a:spcAft>
                <a:spcPts val="800"/>
              </a:spcAft>
              <a:buFont typeface="Arial" panose="020B0604020202020204" pitchFamily="34" charset="0"/>
              <a:buChar char="•"/>
            </a:pPr>
            <a:r>
              <a:rPr kumimoji="0" lang="en-GB" altLang="en-US" sz="1050" b="0" i="0" u="none" strike="noStrike" cap="none" normalizeH="0" baseline="0" dirty="0">
                <a:ln>
                  <a:noFill/>
                </a:ln>
                <a:solidFill>
                  <a:schemeClr val="tx1"/>
                </a:solidFill>
                <a:effectLst/>
                <a:cs typeface="Arial" panose="020B0604020202020204" pitchFamily="34" charset="0"/>
              </a:rPr>
              <a:t>Totals are shared in our celebration assemblies and special, half-termly rewards are planned for the winning house.</a:t>
            </a:r>
          </a:p>
          <a:p>
            <a:pPr marL="171450" indent="-171450" algn="just">
              <a:lnSpc>
                <a:spcPct val="107000"/>
              </a:lnSpc>
              <a:spcAft>
                <a:spcPts val="800"/>
              </a:spcAft>
              <a:buFont typeface="Arial" panose="020B0604020202020204" pitchFamily="34" charset="0"/>
              <a:buChar char="•"/>
            </a:pPr>
            <a:endParaRPr lang="en-GB" altLang="en-US" sz="1050" dirty="0">
              <a:cs typeface="Arial" panose="020B0604020202020204" pitchFamily="34" charset="0"/>
            </a:endParaRPr>
          </a:p>
          <a:p>
            <a:pPr marL="0" indent="0">
              <a:buNone/>
            </a:pPr>
            <a:r>
              <a:rPr lang="en-GB" sz="1050" u="sng" dirty="0">
                <a:solidFill>
                  <a:srgbClr val="7030A0"/>
                </a:solidFill>
                <a:cs typeface="Arial" panose="020B0604020202020204" pitchFamily="34" charset="0"/>
              </a:rPr>
              <a:t>Behaviour </a:t>
            </a:r>
            <a:endParaRPr lang="en-GB" sz="1050" dirty="0">
              <a:solidFill>
                <a:srgbClr val="7030A0"/>
              </a:solidFill>
              <a:cs typeface="Arial" panose="020B0604020202020204" pitchFamily="34" charset="0"/>
            </a:endParaRPr>
          </a:p>
          <a:p>
            <a:pPr marL="171450" indent="-171450">
              <a:buFont typeface="Arial" panose="020B0604020202020204" pitchFamily="34" charset="0"/>
              <a:buChar char="•"/>
            </a:pPr>
            <a:r>
              <a:rPr lang="en-GB" sz="1050" dirty="0">
                <a:cs typeface="Arial" panose="020B0604020202020204" pitchFamily="34" charset="0"/>
              </a:rPr>
              <a:t>We encourage children to behave in a sociable and mindful way through positive encouragement. </a:t>
            </a:r>
          </a:p>
          <a:p>
            <a:pPr marL="171450" indent="-171450">
              <a:buFont typeface="Arial" panose="020B0604020202020204" pitchFamily="34" charset="0"/>
              <a:buChar char="•"/>
            </a:pPr>
            <a:r>
              <a:rPr lang="en-GB" sz="1050" dirty="0">
                <a:cs typeface="Arial" panose="020B0604020202020204" pitchFamily="34" charset="0"/>
              </a:rPr>
              <a:t>We have rules in school that are for the children’s safety and well- being. </a:t>
            </a:r>
          </a:p>
          <a:p>
            <a:pPr marL="171450" indent="-171450">
              <a:buFont typeface="Arial" panose="020B0604020202020204" pitchFamily="34" charset="0"/>
              <a:buChar char="•"/>
            </a:pPr>
            <a:r>
              <a:rPr lang="en-GB" sz="1050" dirty="0">
                <a:cs typeface="Arial" panose="020B0604020202020204" pitchFamily="34" charset="0"/>
              </a:rPr>
              <a:t>Children are encouraged to understand the necessity of rules.</a:t>
            </a:r>
          </a:p>
          <a:p>
            <a:endParaRPr lang="en-GB" sz="1050" dirty="0">
              <a:cs typeface="Arial" panose="020B0604020202020204" pitchFamily="34" charset="0"/>
            </a:endParaRPr>
          </a:p>
          <a:p>
            <a:endParaRPr lang="en-GB" sz="1050" dirty="0">
              <a:cs typeface="Arial" panose="020B0604020202020204" pitchFamily="34" charset="0"/>
            </a:endParaRPr>
          </a:p>
          <a:p>
            <a:pPr marL="171450" indent="-171450">
              <a:buFont typeface="Arial" panose="020B0604020202020204" pitchFamily="34" charset="0"/>
              <a:buChar char="•"/>
            </a:pPr>
            <a:r>
              <a:rPr lang="en-GB" sz="1050" dirty="0">
                <a:cs typeface="Arial" panose="020B0604020202020204" pitchFamily="34" charset="0"/>
              </a:rPr>
              <a:t>We have high expectations at Sutton Park Primary and unacceptable behaviour is always recorded and reported to parents.</a:t>
            </a:r>
          </a:p>
          <a:p>
            <a:pPr marL="171450" indent="-171450">
              <a:buFont typeface="Arial" panose="020B0604020202020204" pitchFamily="34" charset="0"/>
              <a:buChar char="•"/>
            </a:pPr>
            <a:endParaRPr lang="en-GB" sz="1050" dirty="0">
              <a:cs typeface="Arial" panose="020B0604020202020204" pitchFamily="34" charset="0"/>
            </a:endParaRPr>
          </a:p>
          <a:p>
            <a:pPr marL="171450" indent="-171450">
              <a:buFont typeface="Arial" panose="020B0604020202020204" pitchFamily="34" charset="0"/>
              <a:buChar char="•"/>
            </a:pPr>
            <a:r>
              <a:rPr lang="en-GB" sz="1050" dirty="0">
                <a:cs typeface="Arial" panose="020B0604020202020204" pitchFamily="34" charset="0"/>
              </a:rPr>
              <a:t>Should there be any concerns about your child’s behaviour we will inform you at an early stage. We always work co-operatively with parents to identify the reasons and plan positively to help your child overcome them. </a:t>
            </a:r>
          </a:p>
          <a:p>
            <a:pPr marL="171450" indent="-171450">
              <a:buFont typeface="Arial" panose="020B0604020202020204" pitchFamily="34" charset="0"/>
              <a:buChar char="•"/>
            </a:pPr>
            <a:endParaRPr lang="en-GB" sz="1050" dirty="0">
              <a:cs typeface="Arial" panose="020B0604020202020204" pitchFamily="34" charset="0"/>
            </a:endParaRPr>
          </a:p>
          <a:p>
            <a:pPr marL="171450" indent="-171450">
              <a:buFont typeface="Arial" panose="020B0604020202020204" pitchFamily="34" charset="0"/>
              <a:buChar char="•"/>
            </a:pPr>
            <a:endParaRPr lang="en-GB" sz="1050" dirty="0">
              <a:cs typeface="Arial" panose="020B0604020202020204" pitchFamily="34" charset="0"/>
            </a:endParaRPr>
          </a:p>
          <a:p>
            <a:r>
              <a:rPr lang="en-GB" sz="1050" dirty="0">
                <a:cs typeface="Arial" panose="020B0604020202020204" pitchFamily="34" charset="0"/>
              </a:rPr>
              <a:t>Children’s positive behaviours are celebrated in many ways including:</a:t>
            </a:r>
          </a:p>
          <a:p>
            <a:pPr marL="171450" indent="-171450">
              <a:buFont typeface="Arial" panose="020B0604020202020204" pitchFamily="34" charset="0"/>
              <a:buChar char="•"/>
            </a:pPr>
            <a:r>
              <a:rPr lang="en-GB" sz="1050" dirty="0">
                <a:cs typeface="Arial" panose="020B0604020202020204" pitchFamily="34" charset="0"/>
              </a:rPr>
              <a:t>House points</a:t>
            </a:r>
          </a:p>
          <a:p>
            <a:pPr marL="171450" indent="-171450">
              <a:buFont typeface="Arial" panose="020B0604020202020204" pitchFamily="34" charset="0"/>
              <a:buChar char="•"/>
            </a:pPr>
            <a:r>
              <a:rPr lang="en-GB" sz="1050" dirty="0">
                <a:cs typeface="Arial" panose="020B0604020202020204" pitchFamily="34" charset="0"/>
              </a:rPr>
              <a:t>Star of the week awards</a:t>
            </a:r>
          </a:p>
          <a:p>
            <a:pPr marL="171450" indent="-171450">
              <a:buFont typeface="Arial" panose="020B0604020202020204" pitchFamily="34" charset="0"/>
              <a:buChar char="•"/>
            </a:pPr>
            <a:r>
              <a:rPr lang="en-GB" sz="1050" dirty="0">
                <a:cs typeface="Arial" panose="020B0604020202020204" pitchFamily="34" charset="0"/>
              </a:rPr>
              <a:t>Celebration assemblies</a:t>
            </a:r>
          </a:p>
          <a:p>
            <a:pPr marL="171450" indent="-171450">
              <a:buFont typeface="Arial" panose="020B0604020202020204" pitchFamily="34" charset="0"/>
              <a:buChar char="•"/>
            </a:pPr>
            <a:r>
              <a:rPr lang="en-GB" sz="1050" dirty="0">
                <a:cs typeface="Arial" panose="020B0604020202020204" pitchFamily="34" charset="0"/>
              </a:rPr>
              <a:t>Positive praise postcards</a:t>
            </a:r>
          </a:p>
          <a:p>
            <a:pPr marL="171450" indent="-171450">
              <a:buFont typeface="Arial" panose="020B0604020202020204" pitchFamily="34" charset="0"/>
              <a:buChar char="•"/>
            </a:pPr>
            <a:r>
              <a:rPr lang="en-GB" sz="1050" dirty="0">
                <a:cs typeface="Arial" panose="020B0604020202020204" pitchFamily="34" charset="0"/>
              </a:rPr>
              <a:t>Headteacher awards</a:t>
            </a:r>
          </a:p>
          <a:p>
            <a:pPr marL="171450" indent="-171450">
              <a:buFont typeface="Arial" panose="020B0604020202020204" pitchFamily="34" charset="0"/>
              <a:buChar char="•"/>
            </a:pPr>
            <a:r>
              <a:rPr lang="en-GB" sz="1050" dirty="0">
                <a:cs typeface="Arial" panose="020B0604020202020204" pitchFamily="34" charset="0"/>
              </a:rPr>
              <a:t>Annual prize-giving ceremony</a:t>
            </a:r>
          </a:p>
          <a:p>
            <a:pPr marL="171450" indent="-171450" algn="just">
              <a:lnSpc>
                <a:spcPct val="107000"/>
              </a:lnSpc>
              <a:spcAft>
                <a:spcPts val="800"/>
              </a:spcAft>
              <a:buFont typeface="Arial" panose="020B0604020202020204" pitchFamily="34" charset="0"/>
              <a:buChar char="•"/>
            </a:pPr>
            <a:endParaRPr kumimoji="0" lang="en-GB" altLang="en-US" sz="1050" b="0" i="0" u="none" strike="noStrike" cap="none" normalizeH="0" baseline="0" dirty="0">
              <a:ln>
                <a:noFill/>
              </a:ln>
              <a:solidFill>
                <a:schemeClr val="tx1"/>
              </a:solidFill>
              <a:effectLst/>
              <a:latin typeface="Letter-join Plus 6" panose="02000505000000020003" pitchFamily="50" charset="0"/>
            </a:endParaRPr>
          </a:p>
        </p:txBody>
      </p:sp>
      <p:sp>
        <p:nvSpPr>
          <p:cNvPr id="7" name="TextBox 6">
            <a:extLst>
              <a:ext uri="{FF2B5EF4-FFF2-40B4-BE49-F238E27FC236}">
                <a16:creationId xmlns:a16="http://schemas.microsoft.com/office/drawing/2014/main" id="{7C67651B-DDAC-C493-CF2E-6DA041ACCE34}"/>
              </a:ext>
            </a:extLst>
          </p:cNvPr>
          <p:cNvSpPr txBox="1"/>
          <p:nvPr/>
        </p:nvSpPr>
        <p:spPr>
          <a:xfrm>
            <a:off x="118567" y="505008"/>
            <a:ext cx="5312448" cy="1384995"/>
          </a:xfrm>
          <a:prstGeom prst="rect">
            <a:avLst/>
          </a:prstGeom>
          <a:noFill/>
        </p:spPr>
        <p:txBody>
          <a:bodyPr wrap="square">
            <a:spAutoFit/>
          </a:bodyPr>
          <a:lstStyle/>
          <a:p>
            <a:r>
              <a:rPr lang="en-GB" sz="1050" dirty="0">
                <a:effectLst/>
                <a:latin typeface="Arial" panose="020B0604020202020204" pitchFamily="34" charset="0"/>
                <a:ea typeface="Calibri" panose="020F0502020204030204" pitchFamily="34" charset="0"/>
                <a:cs typeface="Arial" panose="020B0604020202020204" pitchFamily="34" charset="0"/>
              </a:rPr>
              <a:t>From September, classes will continue to be on House corridors and there will be increased opportunities for classes to play and learn together. Now that Covid restrictions have ended, there will also be ample opportunity for classes within the same year group to mix.</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r>
              <a:rPr lang="en-GB" sz="1050" dirty="0">
                <a:effectLst/>
                <a:latin typeface="Arial" panose="020B0604020202020204" pitchFamily="34" charset="0"/>
                <a:ea typeface="Calibri" panose="020F0502020204030204" pitchFamily="34" charset="0"/>
                <a:cs typeface="Arial" panose="020B0604020202020204" pitchFamily="34" charset="0"/>
              </a:rPr>
              <a:t>Each House corridor, entrance and playground will remain the same as this academic year. There are 3 houses in total across school.</a:t>
            </a:r>
          </a:p>
          <a:p>
            <a:endParaRPr lang="en-GB" sz="1050" dirty="0">
              <a:latin typeface="Arial" panose="020B0604020202020204" pitchFamily="34" charset="0"/>
              <a:ea typeface="Calibri" panose="020F0502020204030204" pitchFamily="34" charset="0"/>
              <a:cs typeface="Arial" panose="020B0604020202020204" pitchFamily="34" charset="0"/>
            </a:endParaRPr>
          </a:p>
          <a:p>
            <a:r>
              <a:rPr lang="en-GB" sz="1050" dirty="0">
                <a:effectLst/>
                <a:latin typeface="Arial" panose="020B0604020202020204" pitchFamily="34" charset="0"/>
                <a:ea typeface="Calibri" panose="020F0502020204030204" pitchFamily="34" charset="0"/>
                <a:cs typeface="Arial" panose="020B0604020202020204" pitchFamily="34" charset="0"/>
              </a:rPr>
              <a:t>The table below shows the Houses and the classes they contain:</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EE22D6D6-EA3C-7C89-CF44-05BB2C924BBF}"/>
              </a:ext>
            </a:extLst>
          </p:cNvPr>
          <p:cNvGraphicFramePr>
            <a:graphicFrameLocks noGrp="1"/>
          </p:cNvGraphicFramePr>
          <p:nvPr>
            <p:extLst>
              <p:ext uri="{D42A27DB-BD31-4B8C-83A1-F6EECF244321}">
                <p14:modId xmlns:p14="http://schemas.microsoft.com/office/powerpoint/2010/main" val="382630738"/>
              </p:ext>
            </p:extLst>
          </p:nvPr>
        </p:nvGraphicFramePr>
        <p:xfrm>
          <a:off x="176045" y="2007429"/>
          <a:ext cx="5545487" cy="1765124"/>
        </p:xfrm>
        <a:graphic>
          <a:graphicData uri="http://schemas.openxmlformats.org/drawingml/2006/table">
            <a:tbl>
              <a:tblPr firstRow="1" firstCol="1" bandRow="1"/>
              <a:tblGrid>
                <a:gridCol w="1895428">
                  <a:extLst>
                    <a:ext uri="{9D8B030D-6E8A-4147-A177-3AD203B41FA5}">
                      <a16:colId xmlns:a16="http://schemas.microsoft.com/office/drawing/2014/main" val="2572641306"/>
                    </a:ext>
                  </a:extLst>
                </a:gridCol>
                <a:gridCol w="1862059">
                  <a:extLst>
                    <a:ext uri="{9D8B030D-6E8A-4147-A177-3AD203B41FA5}">
                      <a16:colId xmlns:a16="http://schemas.microsoft.com/office/drawing/2014/main" val="648661249"/>
                    </a:ext>
                  </a:extLst>
                </a:gridCol>
                <a:gridCol w="1788000">
                  <a:extLst>
                    <a:ext uri="{9D8B030D-6E8A-4147-A177-3AD203B41FA5}">
                      <a16:colId xmlns:a16="http://schemas.microsoft.com/office/drawing/2014/main" val="955712853"/>
                    </a:ext>
                  </a:extLst>
                </a:gridCol>
              </a:tblGrid>
              <a:tr h="735041">
                <a:tc>
                  <a:txBody>
                    <a:bodyPr/>
                    <a:lstStyle/>
                    <a:p>
                      <a:pPr algn="ct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GB" sz="800">
                        <a:effectLst/>
                        <a:latin typeface="Arial" panose="020B0604020202020204" pitchFamily="34" charset="0"/>
                        <a:ea typeface="Calibri" panose="020F0502020204030204" pitchFamily="34" charset="0"/>
                        <a:cs typeface="Arial" panose="020B0604020202020204" pitchFamily="34" charset="0"/>
                      </a:endParaRPr>
                    </a:p>
                    <a:p>
                      <a:pPr algn="ctr"/>
                      <a:r>
                        <a:rPr lang="en-GB" sz="7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7005727"/>
                  </a:ext>
                </a:extLst>
              </a:tr>
              <a:tr h="727413">
                <a:tc>
                  <a:txBody>
                    <a:bodyPr/>
                    <a:lstStyle/>
                    <a:p>
                      <a:r>
                        <a:rPr lang="en-GB" sz="1000" dirty="0">
                          <a:effectLst/>
                          <a:latin typeface="Arial" panose="020B0604020202020204" pitchFamily="34" charset="0"/>
                          <a:ea typeface="Calibri" panose="020F0502020204030204" pitchFamily="34" charset="0"/>
                          <a:cs typeface="Arial" panose="020B0604020202020204" pitchFamily="34" charset="0"/>
                        </a:rPr>
                        <a:t>5WS – Mrs Walker Shelton</a:t>
                      </a:r>
                    </a:p>
                    <a:p>
                      <a:r>
                        <a:rPr lang="en-GB" sz="1000" dirty="0">
                          <a:effectLst/>
                          <a:latin typeface="Arial" panose="020B0604020202020204" pitchFamily="34" charset="0"/>
                          <a:ea typeface="Calibri" panose="020F0502020204030204" pitchFamily="34" charset="0"/>
                          <a:cs typeface="Arial" panose="020B0604020202020204" pitchFamily="34" charset="0"/>
                        </a:rPr>
                        <a:t>3C –Mrs Clarke</a:t>
                      </a:r>
                    </a:p>
                    <a:p>
                      <a:r>
                        <a:rPr lang="en-GB" sz="1000" dirty="0">
                          <a:effectLst/>
                          <a:latin typeface="Arial" panose="020B0604020202020204" pitchFamily="34" charset="0"/>
                          <a:ea typeface="Calibri" panose="020F0502020204030204" pitchFamily="34" charset="0"/>
                          <a:cs typeface="Arial" panose="020B0604020202020204" pitchFamily="34" charset="0"/>
                        </a:rPr>
                        <a:t>2N – Miss Nock</a:t>
                      </a: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900" dirty="0">
                          <a:effectLst/>
                          <a:latin typeface="Arial" panose="020B0604020202020204" pitchFamily="34" charset="0"/>
                          <a:ea typeface="Calibri" panose="020F0502020204030204" pitchFamily="34" charset="0"/>
                          <a:cs typeface="Arial" panose="020B0604020202020204" pitchFamily="34" charset="0"/>
                        </a:rPr>
                        <a:t>6T – Miss </a:t>
                      </a:r>
                      <a:r>
                        <a:rPr lang="en-GB" sz="900" dirty="0" err="1">
                          <a:effectLst/>
                          <a:latin typeface="Arial" panose="020B0604020202020204" pitchFamily="34" charset="0"/>
                          <a:ea typeface="Calibri" panose="020F0502020204030204" pitchFamily="34" charset="0"/>
                          <a:cs typeface="Arial" panose="020B0604020202020204" pitchFamily="34" charset="0"/>
                        </a:rPr>
                        <a:t>Trowman</a:t>
                      </a:r>
                      <a:endParaRPr lang="en-GB" sz="900" dirty="0">
                        <a:effectLst/>
                        <a:latin typeface="Arial" panose="020B0604020202020204" pitchFamily="34" charset="0"/>
                        <a:ea typeface="Calibri" panose="020F0502020204030204" pitchFamily="34" charset="0"/>
                        <a:cs typeface="Arial" panose="020B0604020202020204" pitchFamily="34" charset="0"/>
                      </a:endParaRPr>
                    </a:p>
                    <a:p>
                      <a:r>
                        <a:rPr lang="en-GB" sz="900" dirty="0">
                          <a:effectLst/>
                          <a:latin typeface="Arial" panose="020B0604020202020204" pitchFamily="34" charset="0"/>
                          <a:ea typeface="Calibri" panose="020F0502020204030204" pitchFamily="34" charset="0"/>
                          <a:cs typeface="Arial" panose="020B0604020202020204" pitchFamily="34" charset="0"/>
                        </a:rPr>
                        <a:t>Nurture Group – Miss Khan</a:t>
                      </a:r>
                    </a:p>
                    <a:p>
                      <a:r>
                        <a:rPr lang="en-GB" sz="900" dirty="0">
                          <a:effectLst/>
                          <a:latin typeface="Arial" panose="020B0604020202020204" pitchFamily="34" charset="0"/>
                          <a:ea typeface="Calibri" panose="020F0502020204030204" pitchFamily="34" charset="0"/>
                          <a:cs typeface="Arial" panose="020B0604020202020204" pitchFamily="34" charset="0"/>
                        </a:rPr>
                        <a:t>2P – Mr Pugh</a:t>
                      </a:r>
                    </a:p>
                    <a:p>
                      <a:r>
                        <a:rPr lang="en-GB" sz="900" dirty="0">
                          <a:effectLst/>
                          <a:latin typeface="Arial" panose="020B0604020202020204" pitchFamily="34" charset="0"/>
                          <a:ea typeface="Calibri" panose="020F0502020204030204" pitchFamily="34" charset="0"/>
                          <a:cs typeface="Arial" panose="020B0604020202020204" pitchFamily="34" charset="0"/>
                        </a:rPr>
                        <a:t>5O- Mx </a:t>
                      </a:r>
                      <a:r>
                        <a:rPr lang="en-GB" sz="900" dirty="0" err="1">
                          <a:effectLst/>
                          <a:latin typeface="Arial" panose="020B0604020202020204" pitchFamily="34" charset="0"/>
                          <a:ea typeface="Calibri" panose="020F0502020204030204" pitchFamily="34" charset="0"/>
                          <a:cs typeface="Arial" panose="020B0604020202020204" pitchFamily="34" charset="0"/>
                        </a:rPr>
                        <a:t>Ozen</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GB" sz="900" dirty="0">
                          <a:effectLst/>
                          <a:latin typeface="Arial" panose="020B0604020202020204" pitchFamily="34" charset="0"/>
                          <a:ea typeface="Calibri" panose="020F0502020204030204" pitchFamily="34" charset="0"/>
                          <a:cs typeface="Arial" panose="020B0604020202020204" pitchFamily="34" charset="0"/>
                        </a:rPr>
                        <a:t>1P – Miss Painting</a:t>
                      </a:r>
                    </a:p>
                    <a:p>
                      <a:r>
                        <a:rPr lang="en-GB" sz="900" dirty="0">
                          <a:effectLst/>
                          <a:latin typeface="Arial" panose="020B0604020202020204" pitchFamily="34" charset="0"/>
                          <a:ea typeface="Calibri" panose="020F0502020204030204" pitchFamily="34" charset="0"/>
                          <a:cs typeface="Arial" panose="020B0604020202020204" pitchFamily="34" charset="0"/>
                        </a:rPr>
                        <a:t>1D – Mrs Davis</a:t>
                      </a:r>
                    </a:p>
                    <a:p>
                      <a:r>
                        <a:rPr lang="en-GB" sz="900" dirty="0">
                          <a:effectLst/>
                          <a:latin typeface="Arial" panose="020B0604020202020204" pitchFamily="34" charset="0"/>
                          <a:ea typeface="Calibri" panose="020F0502020204030204" pitchFamily="34" charset="0"/>
                          <a:cs typeface="Arial" panose="020B0604020202020204" pitchFamily="34" charset="0"/>
                        </a:rPr>
                        <a:t>4G – Mr </a:t>
                      </a:r>
                      <a:r>
                        <a:rPr lang="en-GB" sz="900" dirty="0" err="1">
                          <a:effectLst/>
                          <a:latin typeface="Arial" panose="020B0604020202020204" pitchFamily="34" charset="0"/>
                          <a:ea typeface="Calibri" panose="020F0502020204030204" pitchFamily="34" charset="0"/>
                          <a:cs typeface="Arial" panose="020B0604020202020204" pitchFamily="34" charset="0"/>
                        </a:rPr>
                        <a:t>Guyan</a:t>
                      </a:r>
                      <a:endParaRPr lang="en-GB" sz="900" dirty="0">
                        <a:effectLst/>
                        <a:latin typeface="Arial" panose="020B0604020202020204" pitchFamily="34" charset="0"/>
                        <a:ea typeface="Calibri" panose="020F0502020204030204" pitchFamily="34" charset="0"/>
                        <a:cs typeface="Arial" panose="020B0604020202020204" pitchFamily="34" charset="0"/>
                      </a:endParaRPr>
                    </a:p>
                    <a:p>
                      <a:r>
                        <a:rPr lang="en-GB" sz="900" dirty="0">
                          <a:effectLst/>
                          <a:latin typeface="Arial" panose="020B0604020202020204" pitchFamily="34" charset="0"/>
                          <a:ea typeface="Calibri" panose="020F0502020204030204" pitchFamily="34" charset="0"/>
                          <a:cs typeface="Arial" panose="020B0604020202020204" pitchFamily="34" charset="0"/>
                        </a:rPr>
                        <a:t>6D – Miss Dhillon</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9740821"/>
                  </a:ext>
                </a:extLst>
              </a:tr>
              <a:tr h="302670">
                <a:tc>
                  <a:txBody>
                    <a:bodyPr/>
                    <a:lstStyle/>
                    <a:p>
                      <a:r>
                        <a:rPr lang="en-GB" sz="700" dirty="0">
                          <a:effectLst/>
                          <a:latin typeface="Arial" panose="020B0604020202020204" pitchFamily="34" charset="0"/>
                          <a:ea typeface="Calibri" panose="020F0502020204030204" pitchFamily="34" charset="0"/>
                          <a:cs typeface="Arial" panose="020B0604020202020204" pitchFamily="34" charset="0"/>
                        </a:rPr>
                        <a:t>Closest school entrance: George Frederick Rd</a:t>
                      </a: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700" dirty="0">
                          <a:effectLst/>
                          <a:latin typeface="Arial" panose="020B0604020202020204" pitchFamily="34" charset="0"/>
                          <a:ea typeface="Calibri" panose="020F0502020204030204" pitchFamily="34" charset="0"/>
                          <a:cs typeface="Arial" panose="020B0604020202020204" pitchFamily="34" charset="0"/>
                        </a:rPr>
                        <a:t>Closest school entrance: Coppice View Road</a:t>
                      </a: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700" dirty="0">
                          <a:effectLst/>
                          <a:latin typeface="Arial" panose="020B0604020202020204" pitchFamily="34" charset="0"/>
                          <a:ea typeface="Calibri" panose="020F0502020204030204" pitchFamily="34" charset="0"/>
                          <a:cs typeface="Arial" panose="020B0604020202020204" pitchFamily="34" charset="0"/>
                        </a:rPr>
                        <a:t>Closest school entrance: Coppice View Road</a:t>
                      </a:r>
                    </a:p>
                  </a:txBody>
                  <a:tcPr marL="48876" marR="48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5338084"/>
                  </a:ext>
                </a:extLst>
              </a:tr>
            </a:tbl>
          </a:graphicData>
        </a:graphic>
      </p:graphicFrame>
      <p:pic>
        <p:nvPicPr>
          <p:cNvPr id="2051" name="Picture 1">
            <a:extLst>
              <a:ext uri="{FF2B5EF4-FFF2-40B4-BE49-F238E27FC236}">
                <a16:creationId xmlns:a16="http://schemas.microsoft.com/office/drawing/2014/main" id="{50B991A2-6086-33C1-DEA2-DB22D9E3C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342" y="1997372"/>
            <a:ext cx="565150" cy="736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a:extLst>
              <a:ext uri="{FF2B5EF4-FFF2-40B4-BE49-F238E27FC236}">
                <a16:creationId xmlns:a16="http://schemas.microsoft.com/office/drawing/2014/main" id="{12409371-AC6B-6AA1-CC64-4584D17E8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195" y="2007429"/>
            <a:ext cx="5715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a:extLst>
              <a:ext uri="{FF2B5EF4-FFF2-40B4-BE49-F238E27FC236}">
                <a16:creationId xmlns:a16="http://schemas.microsoft.com/office/drawing/2014/main" id="{30189EBF-B69A-EB77-D42A-BC76D147B2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418" y="2007429"/>
            <a:ext cx="5461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ee the source image">
            <a:extLst>
              <a:ext uri="{FF2B5EF4-FFF2-40B4-BE49-F238E27FC236}">
                <a16:creationId xmlns:a16="http://schemas.microsoft.com/office/drawing/2014/main" id="{58C89DD7-58A3-8855-A815-9A79FD9528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710" y="7985146"/>
            <a:ext cx="729343" cy="7293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ge result for star of the week award">
            <a:extLst>
              <a:ext uri="{FF2B5EF4-FFF2-40B4-BE49-F238E27FC236}">
                <a16:creationId xmlns:a16="http://schemas.microsoft.com/office/drawing/2014/main" id="{BD1C9FA2-621A-4676-104F-4627BAB3B7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3205" y="8349818"/>
            <a:ext cx="1031731" cy="78469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star trophy">
            <a:extLst>
              <a:ext uri="{FF2B5EF4-FFF2-40B4-BE49-F238E27FC236}">
                <a16:creationId xmlns:a16="http://schemas.microsoft.com/office/drawing/2014/main" id="{78B168F7-8F73-70CC-759A-6329E27581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630" y="8607836"/>
            <a:ext cx="819287" cy="81928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ee the source image">
            <a:extLst>
              <a:ext uri="{FF2B5EF4-FFF2-40B4-BE49-F238E27FC236}">
                <a16:creationId xmlns:a16="http://schemas.microsoft.com/office/drawing/2014/main" id="{F9B3C540-0F30-2E02-C524-08FE6968DF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4514" y="6608164"/>
            <a:ext cx="1108892" cy="83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7379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9950" y="278923"/>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Arial" panose="020B0604020202020204" pitchFamily="34" charset="0"/>
                <a:cs typeface="Arial" panose="020B0604020202020204" pitchFamily="34" charset="0"/>
              </a:rPr>
              <a:t>Working with parents:</a:t>
            </a:r>
          </a:p>
        </p:txBody>
      </p:sp>
      <p:sp>
        <p:nvSpPr>
          <p:cNvPr id="6" name="Content Placeholder 2"/>
          <p:cNvSpPr>
            <a:spLocks noGrp="1"/>
          </p:cNvSpPr>
          <p:nvPr>
            <p:ph idx="1"/>
          </p:nvPr>
        </p:nvSpPr>
        <p:spPr>
          <a:xfrm>
            <a:off x="229950" y="607768"/>
            <a:ext cx="5151035" cy="3382342"/>
          </a:xfrm>
        </p:spPr>
        <p:txBody>
          <a:bodyPr>
            <a:normAutofit/>
          </a:bodyPr>
          <a:lstStyle/>
          <a:p>
            <a:pPr marL="0" indent="0">
              <a:buNone/>
            </a:pPr>
            <a:r>
              <a:rPr lang="en-GB" sz="1200" b="1" dirty="0">
                <a:solidFill>
                  <a:srgbClr val="7030A0"/>
                </a:solidFill>
                <a:latin typeface="Arial" panose="020B0604020202020204" pitchFamily="34" charset="0"/>
                <a:cs typeface="Arial" panose="020B0604020202020204" pitchFamily="34" charset="0"/>
                <a:sym typeface="Wingdings" panose="05000000000000000000" pitchFamily="2" charset="2"/>
              </a:rPr>
              <a:t>No one knows your child better than you!</a:t>
            </a:r>
          </a:p>
          <a:p>
            <a:pPr marL="0" indent="0">
              <a:buNone/>
            </a:pPr>
            <a:r>
              <a:rPr lang="en-GB" sz="1200" dirty="0">
                <a:solidFill>
                  <a:schemeClr val="tx2"/>
                </a:solidFill>
                <a:latin typeface="Arial" panose="020B0604020202020204" pitchFamily="34" charset="0"/>
                <a:cs typeface="Arial" panose="020B0604020202020204" pitchFamily="34" charset="0"/>
                <a:sym typeface="Wingdings" panose="05000000000000000000" pitchFamily="2" charset="2"/>
              </a:rPr>
              <a:t>Our parent-partnership is an integral part of school life.</a:t>
            </a: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800"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n-GB" sz="1200" dirty="0">
                <a:solidFill>
                  <a:schemeClr val="tx2"/>
                </a:solidFill>
                <a:latin typeface="Arial" panose="020B0604020202020204" pitchFamily="34" charset="0"/>
                <a:cs typeface="Arial" panose="020B0604020202020204" pitchFamily="34" charset="0"/>
                <a:sym typeface="Wingdings" panose="05000000000000000000" pitchFamily="2" charset="2"/>
              </a:rPr>
              <a:t>We pride ourselves on being available to listen to any queries, concerns or important information you need to share. </a:t>
            </a:r>
          </a:p>
          <a:p>
            <a:pPr marL="0" indent="0">
              <a:buNone/>
            </a:pPr>
            <a:r>
              <a:rPr lang="en-GB" sz="1200" dirty="0">
                <a:solidFill>
                  <a:schemeClr val="tx2"/>
                </a:solidFill>
                <a:latin typeface="Arial" panose="020B0604020202020204" pitchFamily="34" charset="0"/>
                <a:cs typeface="Arial" panose="020B0604020202020204" pitchFamily="34" charset="0"/>
                <a:sym typeface="Wingdings" panose="05000000000000000000" pitchFamily="2" charset="2"/>
              </a:rPr>
              <a:t>Our pastoral and inclusion teams are also on hand to provide advice, support and a listening ear when one is needed.</a:t>
            </a:r>
          </a:p>
          <a:p>
            <a:pPr marL="0" indent="0">
              <a:buNone/>
            </a:pPr>
            <a:endParaRPr lang="en-GB" sz="1350" dirty="0">
              <a:solidFill>
                <a:schemeClr val="tx2"/>
              </a:solidFill>
              <a:latin typeface="Letter-join Plus 6" panose="02000505000000020003" pitchFamily="50" charset="0"/>
              <a:sym typeface="Wingdings" panose="05000000000000000000" pitchFamily="2" charset="2"/>
            </a:endParaRPr>
          </a:p>
          <a:p>
            <a:pPr marL="0" indent="0">
              <a:buNone/>
            </a:pPr>
            <a:endParaRPr lang="en-GB" sz="1125" dirty="0">
              <a:latin typeface="Letter-join Plus 6" panose="02000505000000020003" pitchFamily="50" charset="0"/>
              <a:sym typeface="Wingdings" panose="05000000000000000000" pitchFamily="2" charset="2"/>
            </a:endParaRPr>
          </a:p>
          <a:p>
            <a:pPr marL="0" indent="0">
              <a:buNone/>
            </a:pPr>
            <a:endParaRPr lang="en-GB" sz="1125" dirty="0">
              <a:solidFill>
                <a:srgbClr val="7030A0"/>
              </a:solidFill>
              <a:latin typeface="Letter-join Plus 6" panose="02000505000000020003" pitchFamily="50" charset="0"/>
            </a:endParaRP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402224" y="9504168"/>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2"/>
          <a:stretch>
            <a:fillRect/>
          </a:stretch>
        </p:blipFill>
        <p:spPr>
          <a:xfrm>
            <a:off x="5722510" y="192285"/>
            <a:ext cx="790315" cy="790315"/>
          </a:xfrm>
          <a:prstGeom prst="rect">
            <a:avLst/>
          </a:prstGeom>
        </p:spPr>
      </p:pic>
      <p:pic>
        <p:nvPicPr>
          <p:cNvPr id="7" name="Picture 6">
            <a:extLst>
              <a:ext uri="{FF2B5EF4-FFF2-40B4-BE49-F238E27FC236}">
                <a16:creationId xmlns:a16="http://schemas.microsoft.com/office/drawing/2014/main" id="{F358F704-DE44-467B-BDBB-084EF3AE9201}"/>
              </a:ext>
            </a:extLst>
          </p:cNvPr>
          <p:cNvPicPr>
            <a:picLocks noChangeAspect="1"/>
          </p:cNvPicPr>
          <p:nvPr/>
        </p:nvPicPr>
        <p:blipFill rotWithShape="1">
          <a:blip r:embed="rId3"/>
          <a:srcRect l="20409" t="35691" r="42524" b="36686"/>
          <a:stretch/>
        </p:blipFill>
        <p:spPr>
          <a:xfrm>
            <a:off x="1507496" y="1363665"/>
            <a:ext cx="2799421" cy="1129959"/>
          </a:xfrm>
          <a:prstGeom prst="rect">
            <a:avLst/>
          </a:prstGeom>
        </p:spPr>
      </p:pic>
      <p:sp>
        <p:nvSpPr>
          <p:cNvPr id="4" name="TextBox 3">
            <a:extLst>
              <a:ext uri="{FF2B5EF4-FFF2-40B4-BE49-F238E27FC236}">
                <a16:creationId xmlns:a16="http://schemas.microsoft.com/office/drawing/2014/main" id="{CF983C63-D9D6-1CE3-F69F-0A6DEAD3F884}"/>
              </a:ext>
            </a:extLst>
          </p:cNvPr>
          <p:cNvSpPr txBox="1"/>
          <p:nvPr/>
        </p:nvSpPr>
        <p:spPr>
          <a:xfrm>
            <a:off x="229950" y="4318955"/>
            <a:ext cx="6161614" cy="4893647"/>
          </a:xfrm>
          <a:prstGeom prst="rect">
            <a:avLst/>
          </a:prstGeom>
          <a:solidFill>
            <a:schemeClr val="bg1"/>
          </a:solidFill>
          <a:ln w="28575">
            <a:solidFill>
              <a:schemeClr val="tx1"/>
            </a:solidFill>
          </a:ln>
        </p:spPr>
        <p:txBody>
          <a:bodyPr wrap="square" rtlCol="0">
            <a:spAutoFit/>
          </a:bodyPr>
          <a:lstStyle/>
          <a:p>
            <a:pPr marL="0" indent="0">
              <a:buNone/>
            </a:pPr>
            <a:r>
              <a:rPr lang="en-GB" sz="1200" b="1" dirty="0">
                <a:solidFill>
                  <a:srgbClr val="7030A0"/>
                </a:solidFill>
                <a:latin typeface="Calibri" panose="020F0502020204030204" pitchFamily="34" charset="0"/>
                <a:cs typeface="Calibri" panose="020F0502020204030204" pitchFamily="34" charset="0"/>
              </a:rPr>
              <a:t>Parent and School Communication  </a:t>
            </a:r>
            <a:endParaRPr lang="en-GB" sz="1200" dirty="0">
              <a:solidFill>
                <a:srgbClr val="7030A0"/>
              </a:solidFill>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As a trust, effective communication with our school communities is extremely                                                                                 important to us. From time to time we know that you may have queries or                                                  questions that you need to raise with school staff or the senior team. We                                           understand that it is important for you to know when you should expect to                                           receive a response.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We will aim to respond to parent enquiries as follows:  </a:t>
            </a:r>
          </a:p>
          <a:p>
            <a:pPr marL="171450" indent="-171450">
              <a:buFont typeface="Wingdings" panose="05000000000000000000" pitchFamily="2" charset="2"/>
              <a:buChar char="§"/>
            </a:pPr>
            <a:r>
              <a:rPr lang="en-GB" sz="1200" i="1" dirty="0">
                <a:latin typeface="Calibri" panose="020F0502020204030204" pitchFamily="34" charset="0"/>
                <a:cs typeface="Calibri" panose="020F0502020204030204" pitchFamily="34" charset="0"/>
              </a:rPr>
              <a:t>If you call the school and require a phone call back, we will endeavour to return your call within 24 hours. </a:t>
            </a:r>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en-GB" sz="1200" i="1" dirty="0">
                <a:latin typeface="Calibri" panose="020F0502020204030204" pitchFamily="34" charset="0"/>
                <a:cs typeface="Calibri" panose="020F0502020204030204" pitchFamily="34" charset="0"/>
              </a:rPr>
              <a:t>If you email your enquiry, we will endeavour to reply to your email within 48 hours of receipt. </a:t>
            </a:r>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en-GB" sz="1200" i="1" dirty="0">
                <a:latin typeface="Calibri" panose="020F0502020204030204" pitchFamily="34" charset="0"/>
                <a:cs typeface="Calibri" panose="020F0502020204030204" pitchFamily="34" charset="0"/>
              </a:rPr>
              <a:t>If you send in a written letter, we will endeavour to acknowledge receipt of the correspondence within 72 hours (unless an existing policy sets out an alternative timeframe).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We hope that you will find these timeframes useful for your reference. They apply to the working day and are not applicable during holiday periods.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As ever, members of the staff team will always try to make themselves available to you in the morning and at the end of the day and in the first instance you should see your child’s class teacher in order that they can assist you in a timely way. If you ever have an urgent concern, please make the school aware so that we can respond appropriately.</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We politely remind you that we can only discuss your child with you and are not able to discuss or share information relating to any other pupil.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All contact details for the school are available via the school website. </a:t>
            </a:r>
          </a:p>
        </p:txBody>
      </p:sp>
      <p:pic>
        <p:nvPicPr>
          <p:cNvPr id="10" name="Picture 9" descr="PACT Logo Large">
            <a:extLst>
              <a:ext uri="{FF2B5EF4-FFF2-40B4-BE49-F238E27FC236}">
                <a16:creationId xmlns:a16="http://schemas.microsoft.com/office/drawing/2014/main" id="{35E3127B-7C75-AE67-AA26-0CB7D5B13E7A}"/>
              </a:ext>
            </a:extLst>
          </p:cNvPr>
          <p:cNvPicPr>
            <a:picLocks noChangeAspect="1"/>
          </p:cNvPicPr>
          <p:nvPr/>
        </p:nvPicPr>
        <p:blipFill rotWithShape="1">
          <a:blip r:embed="rId4">
            <a:extLst>
              <a:ext uri="{28A0092B-C50C-407E-A947-70E740481C1C}">
                <a14:useLocalDpi xmlns:a14="http://schemas.microsoft.com/office/drawing/2010/main" val="0"/>
              </a:ext>
            </a:extLst>
          </a:blip>
          <a:srcRect t="200" r="73087"/>
          <a:stretch/>
        </p:blipFill>
        <p:spPr bwMode="auto">
          <a:xfrm>
            <a:off x="5437359" y="4414557"/>
            <a:ext cx="892860" cy="871530"/>
          </a:xfrm>
          <a:prstGeom prst="rect">
            <a:avLst/>
          </a:prstGeom>
          <a:noFill/>
          <a:ln>
            <a:noFill/>
          </a:ln>
        </p:spPr>
      </p:pic>
    </p:spTree>
    <p:extLst>
      <p:ext uri="{BB962C8B-B14F-4D97-AF65-F5344CB8AC3E}">
        <p14:creationId xmlns:p14="http://schemas.microsoft.com/office/powerpoint/2010/main" val="1381099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8202" y="192285"/>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600" b="1" u="sng" dirty="0">
                <a:latin typeface="Arial" panose="020B0604020202020204" pitchFamily="34" charset="0"/>
                <a:cs typeface="Arial" panose="020B0604020202020204" pitchFamily="34" charset="0"/>
              </a:rPr>
              <a:t>Other important information:</a:t>
            </a:r>
          </a:p>
        </p:txBody>
      </p:sp>
      <p:sp>
        <p:nvSpPr>
          <p:cNvPr id="6" name="Content Placeholder 2"/>
          <p:cNvSpPr>
            <a:spLocks noGrp="1"/>
          </p:cNvSpPr>
          <p:nvPr>
            <p:ph idx="1"/>
          </p:nvPr>
        </p:nvSpPr>
        <p:spPr>
          <a:xfrm>
            <a:off x="178202" y="587442"/>
            <a:ext cx="5151035" cy="8336293"/>
          </a:xfrm>
        </p:spPr>
        <p:txBody>
          <a:bodyPr>
            <a:normAutofit lnSpcReduction="10000"/>
          </a:bodyPr>
          <a:lstStyle/>
          <a:p>
            <a:pPr marL="0" indent="0">
              <a:buNone/>
            </a:pPr>
            <a:r>
              <a:rPr lang="en-GB" sz="1200" u="sng" dirty="0">
                <a:solidFill>
                  <a:srgbClr val="7030A0"/>
                </a:solidFill>
                <a:latin typeface="Arial" panose="020B0604020202020204" pitchFamily="34" charset="0"/>
                <a:cs typeface="Arial" panose="020B0604020202020204" pitchFamily="34" charset="0"/>
              </a:rPr>
              <a:t>Friday afternoons:</a:t>
            </a:r>
          </a:p>
          <a:p>
            <a:r>
              <a:rPr lang="en-GB" sz="1200" dirty="0">
                <a:latin typeface="Arial" panose="020B0604020202020204" pitchFamily="34" charset="0"/>
                <a:cs typeface="Arial" panose="020B0604020202020204" pitchFamily="34" charset="0"/>
              </a:rPr>
              <a:t>Our school closes at 1pm to most children on Friday afternoons. </a:t>
            </a:r>
          </a:p>
          <a:p>
            <a:r>
              <a:rPr lang="en-GB" sz="1200" dirty="0">
                <a:latin typeface="Arial" panose="020B0604020202020204" pitchFamily="34" charset="0"/>
                <a:cs typeface="Arial" panose="020B0604020202020204" pitchFamily="34" charset="0"/>
              </a:rPr>
              <a:t>This is to allow for statutory PPA time for teachers and prevents children from having multiple teachers across the school week. It is an approach which has been used successfully at other PACT schools for several years. </a:t>
            </a:r>
          </a:p>
          <a:p>
            <a:r>
              <a:rPr lang="en-GB" sz="1200" dirty="0">
                <a:latin typeface="Arial" panose="020B0604020202020204" pitchFamily="34" charset="0"/>
                <a:cs typeface="Arial" panose="020B0604020202020204" pitchFamily="34" charset="0"/>
              </a:rPr>
              <a:t>‘Friday Club’ is provided as provision for parents who are unable to collect their child at 1pm due to work or education commitments. The full criteria for eligibility is shown below:</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Symbol" panose="05050102010706020507" pitchFamily="18" charset="2"/>
              <a:buChar char=""/>
              <a:tabLst>
                <a:tab pos="457200" algn="l"/>
              </a:tabLs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0"/>
              </a:spcBef>
              <a:buFont typeface="Symbol" panose="05050102010706020507" pitchFamily="18" charset="2"/>
              <a:buChar char=""/>
              <a:tabLst>
                <a:tab pos="457200" algn="l"/>
              </a:tabLs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0"/>
              </a:spcBef>
              <a:buFont typeface="Symbol" panose="05050102010706020507" pitchFamily="18" charset="2"/>
              <a:buChar char=""/>
              <a:tabLst>
                <a:tab pos="45720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Both parents/ single parent working.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Both parents/ single parent in full-time education.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One parent working, one in full-time education.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GB" sz="900" dirty="0">
                <a:effectLst/>
                <a:latin typeface="Calibri" panose="020F0502020204030204" pitchFamily="34" charset="0"/>
                <a:ea typeface="Calibri" panose="020F0502020204030204" pitchFamily="34" charset="0"/>
                <a:cs typeface="Calibri" panose="020F0502020204030204" pitchFamily="34" charset="0"/>
              </a:rPr>
              <a:t>Children</a:t>
            </a:r>
            <a:r>
              <a:rPr lang="en-US" sz="900" dirty="0">
                <a:effectLst/>
                <a:latin typeface="Calibri" panose="020F0502020204030204" pitchFamily="34" charset="0"/>
                <a:ea typeface="Calibri" panose="020F0502020204030204" pitchFamily="34" charset="0"/>
                <a:cs typeface="Calibri" panose="020F0502020204030204" pitchFamily="34" charset="0"/>
              </a:rPr>
              <a:t> with EHCPs.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Calibri" panose="020F0502020204030204" pitchFamily="34" charset="0"/>
              </a:rPr>
              <a:t>SEND children who are on the SEN register with a specific, identified learning need (</a:t>
            </a:r>
            <a:r>
              <a:rPr lang="en-US" sz="900" dirty="0" err="1">
                <a:effectLst/>
                <a:latin typeface="Calibri" panose="020F0502020204030204" pitchFamily="34" charset="0"/>
                <a:ea typeface="Calibri" panose="020F0502020204030204" pitchFamily="34" charset="0"/>
                <a:cs typeface="Calibri" panose="020F0502020204030204" pitchFamily="34" charset="0"/>
              </a:rPr>
              <a:t>eg</a:t>
            </a:r>
            <a:r>
              <a:rPr lang="en-US" sz="900" dirty="0">
                <a:effectLst/>
                <a:latin typeface="Calibri" panose="020F0502020204030204" pitchFamily="34" charset="0"/>
                <a:ea typeface="Calibri" panose="020F0502020204030204" pitchFamily="34" charset="0"/>
                <a:cs typeface="Calibri" panose="020F0502020204030204" pitchFamily="34" charset="0"/>
              </a:rPr>
              <a:t>: Hearing impairment).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Calibri" panose="020F0502020204030204" pitchFamily="34" charset="0"/>
              </a:rPr>
              <a:t>Children with Social Services or Family Support Worker involvement.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Children with specific pastoral need as identified by school.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US" sz="900" dirty="0">
                <a:effectLst/>
                <a:latin typeface="Calibri" panose="020F0502020204030204" pitchFamily="34" charset="0"/>
                <a:ea typeface="Calibri" panose="020F0502020204030204" pitchFamily="34" charset="0"/>
                <a:cs typeface="Calibri" panose="020F0502020204030204" pitchFamily="34" charset="0"/>
              </a:rPr>
              <a:t>There will be a small number of additional places that can also be used. (If a problem arises, which means your child has to stay in school for a Friday afternoon then this will be by arrangement with the Head of School and the school must have </a:t>
            </a:r>
            <a:r>
              <a:rPr lang="en-GB" sz="900" dirty="0">
                <a:effectLst/>
                <a:latin typeface="Calibri" panose="020F0502020204030204" pitchFamily="34" charset="0"/>
                <a:ea typeface="Calibri" panose="020F0502020204030204" pitchFamily="34" charset="0"/>
                <a:cs typeface="Calibri" panose="020F0502020204030204" pitchFamily="34" charset="0"/>
              </a:rPr>
              <a:t>at least 7 days’ notice.)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GB" sz="900" dirty="0">
                <a:effectLst/>
                <a:latin typeface="Calibri" panose="020F0502020204030204" pitchFamily="34" charset="0"/>
                <a:ea typeface="Calibri" panose="020F0502020204030204" pitchFamily="34" charset="0"/>
                <a:cs typeface="Calibri" panose="020F0502020204030204" pitchFamily="34" charset="0"/>
              </a:rPr>
              <a:t>There is no charge for accessing Friday Club.</a:t>
            </a:r>
          </a:p>
          <a:p>
            <a:pPr marL="0" lvl="0" indent="0">
              <a:spcBef>
                <a:spcPts val="0"/>
              </a:spcBef>
              <a:buNone/>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tx1"/>
                </a:solidFill>
                <a:latin typeface="Arial" panose="020B0604020202020204" pitchFamily="34" charset="0"/>
                <a:cs typeface="Arial" panose="020B0604020202020204" pitchFamily="34" charset="0"/>
              </a:rPr>
              <a:t>If you believe your child is eligible for Friday Club provision, please email </a:t>
            </a:r>
            <a:r>
              <a:rPr lang="en-GB"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enquiry@suttonparkprimary.co.uk</a:t>
            </a:r>
            <a:r>
              <a:rPr lang="en-GB" sz="1200" dirty="0">
                <a:solidFill>
                  <a:schemeClr val="tx1"/>
                </a:solidFill>
                <a:latin typeface="Arial" panose="020B0604020202020204" pitchFamily="34" charset="0"/>
                <a:cs typeface="Arial" panose="020B0604020202020204" pitchFamily="34" charset="0"/>
              </a:rPr>
              <a:t> to book their place for September.</a:t>
            </a:r>
          </a:p>
          <a:p>
            <a:pPr marL="0" indent="0">
              <a:buNone/>
            </a:pPr>
            <a:endParaRPr lang="en-GB" u="sng" dirty="0">
              <a:solidFill>
                <a:srgbClr val="7030A0"/>
              </a:solidFill>
              <a:latin typeface="Letter-join Plus 6" panose="02000505000000020003" pitchFamily="50" charset="0"/>
            </a:endParaRPr>
          </a:p>
          <a:p>
            <a:pPr marL="0" indent="0">
              <a:buNone/>
            </a:pPr>
            <a:r>
              <a:rPr lang="en-GB" sz="1200" u="sng" dirty="0">
                <a:solidFill>
                  <a:srgbClr val="7030A0"/>
                </a:solidFill>
                <a:latin typeface="Arial" panose="020B0604020202020204" pitchFamily="34" charset="0"/>
                <a:cs typeface="Arial" panose="020B0604020202020204" pitchFamily="34" charset="0"/>
              </a:rPr>
              <a:t>Medicines and illness: </a:t>
            </a:r>
            <a:endParaRPr lang="en-GB" sz="1200" dirty="0">
              <a:solidFill>
                <a:srgbClr val="7030A0"/>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are willing to help with asthma, allergies or long-term illnesses. Please ensure that you visit the school office and complete any relevant paperwork for medication to be administered during the school day.</a:t>
            </a:r>
          </a:p>
          <a:p>
            <a:r>
              <a:rPr lang="en-GB" sz="1200" dirty="0">
                <a:latin typeface="Arial" panose="020B0604020202020204" pitchFamily="34" charset="0"/>
                <a:cs typeface="Arial" panose="020B0604020202020204" pitchFamily="34" charset="0"/>
              </a:rPr>
              <a:t>It is vital that school are made aware of </a:t>
            </a:r>
            <a:r>
              <a:rPr lang="en-GB" sz="1200" b="1" u="sng" dirty="0">
                <a:latin typeface="Arial" panose="020B0604020202020204" pitchFamily="34" charset="0"/>
                <a:cs typeface="Arial" panose="020B0604020202020204" pitchFamily="34" charset="0"/>
              </a:rPr>
              <a:t>any medical need </a:t>
            </a:r>
            <a:r>
              <a:rPr lang="en-GB" sz="1200" dirty="0">
                <a:latin typeface="Arial" panose="020B0604020202020204" pitchFamily="34" charset="0"/>
                <a:cs typeface="Arial" panose="020B0604020202020204" pitchFamily="34" charset="0"/>
              </a:rPr>
              <a:t>for your child so that we can support appropriately. Children with any medical need that requires medication e.g. an inhaler or EpiPen, </a:t>
            </a:r>
            <a:r>
              <a:rPr lang="en-GB" sz="1200" u="sng" dirty="0">
                <a:latin typeface="Arial" panose="020B0604020202020204" pitchFamily="34" charset="0"/>
                <a:cs typeface="Arial" panose="020B0604020202020204" pitchFamily="34" charset="0"/>
              </a:rPr>
              <a:t>must</a:t>
            </a:r>
            <a:r>
              <a:rPr lang="en-GB" sz="1200" dirty="0">
                <a:latin typeface="Arial" panose="020B0604020202020204" pitchFamily="34" charset="0"/>
                <a:cs typeface="Arial" panose="020B0604020202020204" pitchFamily="34" charset="0"/>
              </a:rPr>
              <a:t> have medication in school and this </a:t>
            </a:r>
            <a:r>
              <a:rPr lang="en-GB" sz="1200" u="sng" dirty="0">
                <a:latin typeface="Arial" panose="020B0604020202020204" pitchFamily="34" charset="0"/>
                <a:cs typeface="Arial" panose="020B0604020202020204" pitchFamily="34" charset="0"/>
              </a:rPr>
              <a:t>must be in date.</a:t>
            </a:r>
          </a:p>
          <a:p>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If your child has been suffering from sickness and diarrhoea, please DO NOT bring them into school for at least 48 hours, until after the infection has cleared. </a:t>
            </a:r>
            <a:endParaRPr lang="en-GB" sz="1200"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sz="1125" dirty="0">
              <a:solidFill>
                <a:srgbClr val="7030A0"/>
              </a:solidFill>
              <a:latin typeface="Letter-join Plus 6" panose="02000505000000020003" pitchFamily="50" charset="0"/>
            </a:endParaRPr>
          </a:p>
          <a:p>
            <a:endParaRPr lang="en-GB" dirty="0">
              <a:latin typeface="Letter-join Plus 6" panose="02000505000000020003" pitchFamily="50" charset="0"/>
            </a:endParaRP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402224" y="9504168"/>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BELIEVE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INSPIRE</a:t>
            </a:r>
            <a:r>
              <a:rPr lang="en-GB" altLang="en-US" sz="1575" b="1" dirty="0">
                <a:solidFill>
                  <a:srgbClr val="00000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r>
              <a:rPr lang="en-GB" altLang="en-US" sz="1575" b="1" dirty="0">
                <a:solidFill>
                  <a:srgbClr val="000000"/>
                </a:solidFill>
                <a:latin typeface="Letter-join Plus 6" panose="02000505000000020003" pitchFamily="50" charset="0"/>
              </a:rPr>
              <a:t>  </a:t>
            </a:r>
            <a:r>
              <a:rPr lang="en-GB" altLang="en-US" sz="1575" b="1" dirty="0">
                <a:solidFill>
                  <a:srgbClr val="7030A0"/>
                </a:solidFill>
                <a:latin typeface="Letter-join Plus 6" panose="02000505000000020003" pitchFamily="50" charset="0"/>
              </a:rPr>
              <a:t>ACHIEVE</a:t>
            </a:r>
            <a:r>
              <a:rPr lang="en-GB" altLang="en-US" sz="1575" b="1" dirty="0">
                <a:solidFill>
                  <a:srgbClr val="92D050"/>
                </a:solidFill>
                <a:latin typeface="Letter-join Plus 6" panose="02000505000000020003" pitchFamily="50" charset="0"/>
              </a:rPr>
              <a:t> </a:t>
            </a:r>
            <a:r>
              <a:rPr lang="en-GB" altLang="en-US" sz="1575" b="1" dirty="0">
                <a:solidFill>
                  <a:schemeClr val="tx2"/>
                </a:solidFill>
                <a:latin typeface="Letter-join Plus 6" panose="02000505000000020003" pitchFamily="50" charset="0"/>
              </a:rPr>
              <a:t>-</a:t>
            </a:r>
            <a:endParaRPr lang="en-US" altLang="en-US" sz="1575" dirty="0">
              <a:solidFill>
                <a:schemeClr val="tx2"/>
              </a:solidFill>
              <a:latin typeface="Letter-join Plus 6" panose="02000505000000020003" pitchFamily="50" charset="0"/>
            </a:endParaRPr>
          </a:p>
        </p:txBody>
      </p:sp>
      <p:pic>
        <p:nvPicPr>
          <p:cNvPr id="3" name="Picture 2" descr="A close up of a sign&#10;&#10;Description automatically generated">
            <a:extLst>
              <a:ext uri="{FF2B5EF4-FFF2-40B4-BE49-F238E27FC236}">
                <a16:creationId xmlns:a16="http://schemas.microsoft.com/office/drawing/2014/main" id="{649C3359-8172-4A62-8A60-4329E9F43184}"/>
              </a:ext>
            </a:extLst>
          </p:cNvPr>
          <p:cNvPicPr>
            <a:picLocks noChangeAspect="1"/>
          </p:cNvPicPr>
          <p:nvPr/>
        </p:nvPicPr>
        <p:blipFill>
          <a:blip r:embed="rId3"/>
          <a:stretch>
            <a:fillRect/>
          </a:stretch>
        </p:blipFill>
        <p:spPr>
          <a:xfrm>
            <a:off x="5722510" y="192285"/>
            <a:ext cx="790315" cy="790315"/>
          </a:xfrm>
          <a:prstGeom prst="rect">
            <a:avLst/>
          </a:prstGeom>
        </p:spPr>
      </p:pic>
      <p:pic>
        <p:nvPicPr>
          <p:cNvPr id="3074" name="Picture 2" descr="See the source image">
            <a:extLst>
              <a:ext uri="{FF2B5EF4-FFF2-40B4-BE49-F238E27FC236}">
                <a16:creationId xmlns:a16="http://schemas.microsoft.com/office/drawing/2014/main" id="{57B959FC-7698-491F-B90E-3F3E46483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776" y="6137313"/>
            <a:ext cx="418829" cy="874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ACT Logo Large">
            <a:extLst>
              <a:ext uri="{FF2B5EF4-FFF2-40B4-BE49-F238E27FC236}">
                <a16:creationId xmlns:a16="http://schemas.microsoft.com/office/drawing/2014/main" id="{61258C9C-4A2F-8D68-3263-F3EFE397B172}"/>
              </a:ext>
            </a:extLst>
          </p:cNvPr>
          <p:cNvPicPr>
            <a:picLocks noChangeAspect="1"/>
          </p:cNvPicPr>
          <p:nvPr/>
        </p:nvPicPr>
        <p:blipFill rotWithShape="1">
          <a:blip r:embed="rId5">
            <a:extLst>
              <a:ext uri="{28A0092B-C50C-407E-A947-70E740481C1C}">
                <a14:useLocalDpi xmlns:a14="http://schemas.microsoft.com/office/drawing/2010/main" val="0"/>
              </a:ext>
            </a:extLst>
          </a:blip>
          <a:srcRect t="200" r="73087"/>
          <a:stretch/>
        </p:blipFill>
        <p:spPr bwMode="auto">
          <a:xfrm>
            <a:off x="4613148" y="2638695"/>
            <a:ext cx="645916" cy="630485"/>
          </a:xfrm>
          <a:prstGeom prst="rect">
            <a:avLst/>
          </a:prstGeom>
          <a:noFill/>
          <a:ln>
            <a:noFill/>
          </a:ln>
        </p:spPr>
      </p:pic>
      <p:pic>
        <p:nvPicPr>
          <p:cNvPr id="4098" name="Picture 2" descr="See the source image">
            <a:extLst>
              <a:ext uri="{FF2B5EF4-FFF2-40B4-BE49-F238E27FC236}">
                <a16:creationId xmlns:a16="http://schemas.microsoft.com/office/drawing/2014/main" id="{FC8D96C6-D4B5-2664-2C0D-4BA7A6B3E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1581" y="7012137"/>
            <a:ext cx="802746" cy="7700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a:extLst>
              <a:ext uri="{FF2B5EF4-FFF2-40B4-BE49-F238E27FC236}">
                <a16:creationId xmlns:a16="http://schemas.microsoft.com/office/drawing/2014/main" id="{4A3A3A16-308C-AE35-0689-2EE697E331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0466" y="7066293"/>
            <a:ext cx="1070464" cy="66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52196"/>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10407</TotalTime>
  <Words>2957</Words>
  <Application>Microsoft Office PowerPoint</Application>
  <PresentationFormat>A4 Paper (210x297 mm)</PresentationFormat>
  <Paragraphs>376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Letter-join Plus 6</vt:lpstr>
      <vt:lpstr>Symbol</vt:lpstr>
      <vt:lpstr>Trebuchet MS</vt:lpstr>
      <vt:lpstr>Wingdings</vt:lpstr>
      <vt:lpstr>Wingdings 3</vt:lpstr>
      <vt:lpstr>Facet</vt:lpstr>
      <vt:lpstr>September 2022  The new academic year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Highfield Junior and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2018-2019</dc:title>
  <dc:creator>Mrs L MIDDLETON (hifield)</dc:creator>
  <cp:lastModifiedBy>Lucy Middleton</cp:lastModifiedBy>
  <cp:revision>172</cp:revision>
  <cp:lastPrinted>2022-07-12T12:44:21Z</cp:lastPrinted>
  <dcterms:created xsi:type="dcterms:W3CDTF">2018-07-06T06:43:41Z</dcterms:created>
  <dcterms:modified xsi:type="dcterms:W3CDTF">2022-07-12T17:36:57Z</dcterms:modified>
</cp:coreProperties>
</file>